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9" r:id="rId2"/>
    <p:sldId id="288" r:id="rId3"/>
    <p:sldId id="312" r:id="rId4"/>
    <p:sldId id="320" r:id="rId5"/>
    <p:sldId id="321" r:id="rId6"/>
    <p:sldId id="325" r:id="rId7"/>
    <p:sldId id="326" r:id="rId8"/>
    <p:sldId id="323" r:id="rId9"/>
    <p:sldId id="314" r:id="rId10"/>
    <p:sldId id="311" r:id="rId11"/>
    <p:sldId id="307" r:id="rId12"/>
    <p:sldId id="324" r:id="rId13"/>
    <p:sldId id="309" r:id="rId14"/>
    <p:sldId id="305" r:id="rId15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CC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0" autoAdjust="0"/>
    <p:restoredTop sz="97588" autoAdjust="0"/>
  </p:normalViewPr>
  <p:slideViewPr>
    <p:cSldViewPr>
      <p:cViewPr>
        <p:scale>
          <a:sx n="100" d="100"/>
          <a:sy n="100" d="100"/>
        </p:scale>
        <p:origin x="-2046" y="-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18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BF274D2-D1AC-4E70-8E3A-22A460C8A66A}" type="datetimeFigureOut">
              <a:rPr lang="en-US"/>
              <a:pPr>
                <a:defRPr/>
              </a:pPr>
              <a:t>4/6/2011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85DA11E-4BED-4014-BB8A-789E4BC93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2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09B2D43-F506-4BB8-A163-7B5F417CC043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noProof="0" smtClean="0"/>
              <a:t>Fare clic per modificare stili del testo dello schema</a:t>
            </a:r>
          </a:p>
          <a:p>
            <a:pPr lvl="1"/>
            <a:r>
              <a:rPr lang="it-IT" noProof="0" smtClean="0"/>
              <a:t>Secondo livello</a:t>
            </a:r>
          </a:p>
          <a:p>
            <a:pPr lvl="2"/>
            <a:r>
              <a:rPr lang="it-IT" noProof="0" smtClean="0"/>
              <a:t>Terzo livello</a:t>
            </a:r>
          </a:p>
          <a:p>
            <a:pPr lvl="3"/>
            <a:r>
              <a:rPr lang="it-IT" noProof="0" smtClean="0"/>
              <a:t>Quarto livello</a:t>
            </a:r>
          </a:p>
          <a:p>
            <a:pPr lvl="4"/>
            <a:r>
              <a:rPr lang="it-IT" noProof="0" smtClean="0"/>
              <a:t>Quinto livello</a:t>
            </a:r>
            <a:endParaRPr lang="en-US" noProof="0" smtClean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FBE05F5-A8A9-46B7-9D53-5C5B12CE6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268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29700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5AAF32-E46F-444B-9DEB-2C2DDCD7E15B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072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8FDEFE-DB8F-492F-B967-A80698057076}" type="slidenum">
              <a:rPr lang="en-US" smtClean="0"/>
              <a:pPr eaLnBrk="1" hangingPunct="1"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4820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207813D-BF62-4A98-B27A-54C92FC9B611}" type="slidenum">
              <a:rPr lang="en-US" smtClean="0"/>
              <a:pPr eaLnBrk="1" hangingPunct="1"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3584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CB9ACF-A7FE-4CD2-BABF-CAAEDE7AF197}" type="slidenum">
              <a:rPr lang="en-US" smtClean="0"/>
              <a:pPr eaLnBrk="1" hangingPunct="1"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0964" name="Segnaposto numero diapositiva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1DBA8A93-5F8C-42CD-8075-28EAB1143B25}" type="slidenum">
              <a:rPr lang="it-IT" sz="1200"/>
              <a:pPr algn="r" eaLnBrk="1" hangingPunct="1"/>
              <a:t>13</a:t>
            </a:fld>
            <a:endParaRPr lang="it-IT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3012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44FFC4-CF85-4768-BABE-9E3FA3B6CABF}" type="slidenum">
              <a:rPr lang="en-US" smtClean="0"/>
              <a:pPr eaLnBrk="1" hangingPunct="1"/>
              <a:t>14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11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12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7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B29D30-0699-4BCB-95A1-0122F766A8F5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10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AE17FB5-DEF9-4169-A239-D81C135D3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51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tangolo 11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12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4D6CE-3255-4C29-AB90-E5F361CF3DB2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8D568-0FDE-42FF-BD77-40213F659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8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0A969-CE65-4BE9-AFA9-A1FB10EC8B1E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4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70CBA-0ED5-4C7A-9208-9CD806510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2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3DB06-5FCF-45CD-B20B-5A8E23F99F2A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6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AA4D9-83C6-422E-AB7E-05D243D52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45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5077EB31-D9DA-4B4E-A647-AC4F011411A4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6" name="Segnaposto numero diapositiva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89F4865-8C64-49C1-A97B-4B321B553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Segnaposto piè di pagina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8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Segnaposto data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AC99185-6D9F-4ED2-92EB-E4CF095F603F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8" name="Segnaposto numero diapositiva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A4B2F39-8E42-4301-9022-B04B4A5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5" descr="psivt2010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82" b="28119"/>
          <a:stretch>
            <a:fillRect/>
          </a:stretch>
        </p:blipFill>
        <p:spPr bwMode="auto">
          <a:xfrm>
            <a:off x="6588125" y="404813"/>
            <a:ext cx="10937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30704-21FC-4BF0-8B94-C7EAE08C5A93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5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537A1-5F91-40EA-94D0-EBDD82020D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6D16C-5555-41D8-AE2B-37AAFD723E92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5692B58-994B-4757-B9EA-179BF8C70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85562-38CB-44F9-8B7D-3353D79F8D53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6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DDA26-C93F-4EED-8EB4-786F0207A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7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10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ttangolo 11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ttangolo 12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14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it-IT" noProof="0" smtClean="0"/>
              <a:t>Fare clic sull'icona per inserire un'immagine</a:t>
            </a:r>
            <a:endParaRPr lang="en-US" noProof="0" dirty="0"/>
          </a:p>
        </p:txBody>
      </p:sp>
      <p:sp>
        <p:nvSpPr>
          <p:cNvPr id="9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B74DA08-11BD-46B7-B840-DE2C3DC88328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10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8CEF4479-39F6-439E-B9A8-4CC583A03D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Segnaposto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D8C9B-49A5-4235-867D-99E1D8735D17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5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numero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CD076B-CF00-470B-8754-8F22A08049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3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egnaposto titolo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lo stile del titolo</a:t>
            </a:r>
            <a:endParaRPr lang="en-US" smtClean="0"/>
          </a:p>
        </p:txBody>
      </p:sp>
      <p:sp>
        <p:nvSpPr>
          <p:cNvPr id="7171" name="Segnaposto testo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smtClean="0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FC92F74-55F6-4FE8-9A59-185F65DD9898}" type="datetimeFigureOut">
              <a:rPr lang="it-IT"/>
              <a:pPr>
                <a:defRPr/>
              </a:pPr>
              <a:t>06/04/2011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F7766D96-E7BE-414B-857C-1D41796B1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178" name="Picture 9" descr="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75" y="273050"/>
            <a:ext cx="10795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87" r:id="rId7"/>
    <p:sldLayoutId id="2147484195" r:id="rId8"/>
    <p:sldLayoutId id="2147484188" r:id="rId9"/>
    <p:sldLayoutId id="2147484196" r:id="rId10"/>
    <p:sldLayoutId id="21474841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7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5.wmf"/><Relationship Id="rId2" Type="http://schemas.openxmlformats.org/officeDocument/2006/relationships/slideLayout" Target="../slideLayouts/slideLayout11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6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olo 3"/>
          <p:cNvSpPr>
            <a:spLocks noGrp="1"/>
          </p:cNvSpPr>
          <p:nvPr>
            <p:ph type="ctrTitle"/>
          </p:nvPr>
        </p:nvSpPr>
        <p:spPr>
          <a:xfrm>
            <a:off x="271463" y="2420938"/>
            <a:ext cx="8497887" cy="747712"/>
          </a:xfrm>
        </p:spPr>
        <p:txBody>
          <a:bodyPr/>
          <a:lstStyle/>
          <a:p>
            <a:pPr algn="ctr" eaLnBrk="1" hangingPunct="1"/>
            <a:r>
              <a:rPr lang="en-US" sz="3400" cap="none" dirty="0" smtClean="0"/>
              <a:t>RGB-D object recognition and localization</a:t>
            </a:r>
            <a:br>
              <a:rPr lang="en-US" sz="3400" cap="none" dirty="0" smtClean="0"/>
            </a:br>
            <a:r>
              <a:rPr lang="en-US" sz="3400" cap="none" dirty="0" smtClean="0"/>
              <a:t>with clutter and occlusions</a:t>
            </a:r>
          </a:p>
        </p:txBody>
      </p:sp>
      <p:pic>
        <p:nvPicPr>
          <p:cNvPr id="17411" name="Picture 2" descr="C:\Documents and Settings\afranchi\Desktop\logo gran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7900"/>
            <a:ext cx="1855787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itolo 3"/>
          <p:cNvSpPr>
            <a:spLocks/>
          </p:cNvSpPr>
          <p:nvPr/>
        </p:nvSpPr>
        <p:spPr bwMode="auto">
          <a:xfrm>
            <a:off x="758825" y="4410075"/>
            <a:ext cx="74850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Federico </a:t>
            </a:r>
            <a:r>
              <a:rPr lang="en-US" sz="2000" dirty="0" err="1">
                <a:solidFill>
                  <a:schemeClr val="tx2"/>
                </a:solidFill>
              </a:rPr>
              <a:t>Tombari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</a:rPr>
              <a:t>Samuele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Salti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chemeClr val="tx2"/>
                </a:solidFill>
              </a:rPr>
              <a:t>Luigi Di Stefano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/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Computer Vision Lab – University of Bologna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 err="1">
                <a:solidFill>
                  <a:schemeClr val="tx2"/>
                </a:solidFill>
              </a:rPr>
              <a:t>Bologna</a:t>
            </a:r>
            <a:r>
              <a:rPr lang="en-US" sz="2000" dirty="0">
                <a:solidFill>
                  <a:schemeClr val="tx2"/>
                </a:solidFill>
              </a:rPr>
              <a:t>, Italy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0" y="2454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17414" name="Rectangle 22"/>
          <p:cNvSpPr>
            <a:spLocks noChangeArrowheads="1"/>
          </p:cNvSpPr>
          <p:nvPr/>
        </p:nvSpPr>
        <p:spPr bwMode="auto">
          <a:xfrm>
            <a:off x="0" y="3763963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it-IT"/>
              <a:t/>
            </a:r>
            <a:br>
              <a:rPr lang="it-IT"/>
            </a:br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3"/>
          <p:cNvSpPr>
            <a:spLocks noGrp="1"/>
          </p:cNvSpPr>
          <p:nvPr>
            <p:ph type="body" idx="4294967295"/>
          </p:nvPr>
        </p:nvSpPr>
        <p:spPr>
          <a:xfrm>
            <a:off x="101600" y="1700213"/>
            <a:ext cx="8813800" cy="1873250"/>
          </a:xfrm>
        </p:spPr>
        <p:txBody>
          <a:bodyPr/>
          <a:lstStyle/>
          <a:p>
            <a:pPr marL="365125" indent="-255588" eaLnBrk="1" hangingPunct="1"/>
            <a:r>
              <a:rPr lang="en-US" sz="1800" b="1" dirty="0" smtClean="0"/>
              <a:t>Training:</a:t>
            </a:r>
          </a:p>
          <a:p>
            <a:pPr marL="742950" lvl="1" indent="-285750" eaLnBrk="1" hangingPunct="1"/>
            <a:r>
              <a:rPr lang="it-IT" sz="1500" dirty="0" smtClean="0"/>
              <a:t>Select a unique reference point </a:t>
            </a:r>
            <a:r>
              <a:rPr lang="en-US" sz="1500" dirty="0" smtClean="0"/>
              <a:t>(e.g. the </a:t>
            </a:r>
            <a:r>
              <a:rPr lang="en-US" sz="1500" b="1" dirty="0" smtClean="0"/>
              <a:t>centroid</a:t>
            </a:r>
            <a:r>
              <a:rPr lang="en-US" sz="1500" dirty="0" smtClean="0"/>
              <a:t>) </a:t>
            </a:r>
          </a:p>
          <a:p>
            <a:pPr marL="742950" lvl="1" indent="-285750" eaLnBrk="1" hangingPunct="1"/>
            <a:r>
              <a:rPr lang="en-US" sz="1500" dirty="0" smtClean="0"/>
              <a:t>Each feature casts a vote (vector pointing to the reference point)</a:t>
            </a:r>
          </a:p>
          <a:p>
            <a:pPr marL="742950" lvl="1" indent="-285750" eaLnBrk="1" hangingPunct="1"/>
            <a:r>
              <a:rPr lang="en-US" sz="1500" dirty="0" smtClean="0"/>
              <a:t>These votes are transformed in the local RF of each feature to be </a:t>
            </a:r>
            <a:r>
              <a:rPr lang="en-US" sz="1500" dirty="0" err="1" smtClean="0"/>
              <a:t>PoV</a:t>
            </a:r>
            <a:r>
              <a:rPr lang="en-US" sz="1500" dirty="0" smtClean="0"/>
              <a:t>-independent and stored:</a:t>
            </a:r>
          </a:p>
        </p:txBody>
      </p:sp>
      <p:sp>
        <p:nvSpPr>
          <p:cNvPr id="4111" name="Line 41"/>
          <p:cNvSpPr>
            <a:spLocks noChangeShapeType="1"/>
          </p:cNvSpPr>
          <p:nvPr/>
        </p:nvSpPr>
        <p:spPr bwMode="auto">
          <a:xfrm rot="1791641" flipV="1">
            <a:off x="7119491" y="3827363"/>
            <a:ext cx="1231333" cy="89714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43"/>
          <p:cNvSpPr>
            <a:spLocks noChangeShapeType="1"/>
          </p:cNvSpPr>
          <p:nvPr/>
        </p:nvSpPr>
        <p:spPr bwMode="auto">
          <a:xfrm rot="1791641" flipH="1">
            <a:off x="5755477" y="4132044"/>
            <a:ext cx="832468" cy="66998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7" name="Rectangle 2"/>
          <p:cNvSpPr>
            <a:spLocks/>
          </p:cNvSpPr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en-US" sz="3200" dirty="0">
                <a:solidFill>
                  <a:srgbClr val="0E388C"/>
                </a:solidFill>
                <a:latin typeface="Arial"/>
                <a:ea typeface="+mj-ea"/>
                <a:cs typeface="+mj-cs"/>
              </a:rPr>
              <a:t>Geometric Validation </a:t>
            </a:r>
            <a:r>
              <a:rPr lang="en-US" sz="3200" dirty="0" smtClean="0">
                <a:solidFill>
                  <a:srgbClr val="0E388C"/>
                </a:solidFill>
                <a:latin typeface="Arial"/>
                <a:ea typeface="+mj-ea"/>
                <a:cs typeface="+mj-cs"/>
              </a:rPr>
              <a:t>(2)</a:t>
            </a:r>
            <a:endParaRPr lang="en-US" sz="3200" dirty="0">
              <a:solidFill>
                <a:schemeClr val="tx2"/>
              </a:solidFill>
            </a:endParaRPr>
          </a:p>
        </p:txBody>
      </p:sp>
      <p:graphicFrame>
        <p:nvGraphicFramePr>
          <p:cNvPr id="4102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331048"/>
              </p:ext>
            </p:extLst>
          </p:nvPr>
        </p:nvGraphicFramePr>
        <p:xfrm>
          <a:off x="1475656" y="3140968"/>
          <a:ext cx="28844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" name="Equation" r:id="rId4" imgW="1434960" imgH="253800" progId="Equation.3">
                  <p:embed/>
                </p:oleObj>
              </mc:Choice>
              <mc:Fallback>
                <p:oleObj name="Equation" r:id="rId4" imgW="1434960" imgH="2538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140968"/>
                        <a:ext cx="288448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63"/>
          <p:cNvSpPr>
            <a:spLocks/>
          </p:cNvSpPr>
          <p:nvPr/>
        </p:nvSpPr>
        <p:spPr bwMode="auto">
          <a:xfrm rot="16200000">
            <a:off x="3548137" y="3036987"/>
            <a:ext cx="288925" cy="1366837"/>
          </a:xfrm>
          <a:prstGeom prst="leftBrace">
            <a:avLst>
              <a:gd name="adj1" fmla="val 3942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64"/>
          <p:cNvSpPr txBox="1">
            <a:spLocks noChangeArrowheads="1"/>
          </p:cNvSpPr>
          <p:nvPr/>
        </p:nvSpPr>
        <p:spPr bwMode="auto">
          <a:xfrm>
            <a:off x="2610718" y="3826768"/>
            <a:ext cx="25234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dirty="0"/>
              <a:t>: i-</a:t>
            </a:r>
            <a:r>
              <a:rPr lang="en-US" sz="1600" dirty="0" err="1"/>
              <a:t>th</a:t>
            </a:r>
            <a:r>
              <a:rPr lang="en-US" sz="1600" dirty="0"/>
              <a:t> vote in the global </a:t>
            </a:r>
            <a:r>
              <a:rPr lang="en-US" sz="1600" dirty="0" smtClean="0"/>
              <a:t>RF</a:t>
            </a:r>
            <a:endParaRPr lang="en-US" sz="1600" dirty="0"/>
          </a:p>
        </p:txBody>
      </p:sp>
      <p:graphicFrame>
        <p:nvGraphicFramePr>
          <p:cNvPr id="4127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28256"/>
              </p:ext>
            </p:extLst>
          </p:nvPr>
        </p:nvGraphicFramePr>
        <p:xfrm>
          <a:off x="2236068" y="3777555"/>
          <a:ext cx="5111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name="Equation" r:id="rId6" imgW="253800" imgH="253800" progId="Equation.3">
                  <p:embed/>
                </p:oleObj>
              </mc:Choice>
              <mc:Fallback>
                <p:oleObj name="Equation" r:id="rId6" imgW="253800" imgH="2538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068" y="3777555"/>
                        <a:ext cx="5111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736335" y="4257102"/>
            <a:ext cx="386714" cy="548286"/>
            <a:chOff x="4395159" y="6156196"/>
            <a:chExt cx="464873" cy="657180"/>
          </a:xfrm>
        </p:grpSpPr>
        <p:sp>
          <p:nvSpPr>
            <p:cNvPr id="4133" name="Oval 11"/>
            <p:cNvSpPr>
              <a:spLocks noChangeArrowheads="1"/>
            </p:cNvSpPr>
            <p:nvPr/>
          </p:nvSpPr>
          <p:spPr bwMode="auto">
            <a:xfrm rot="1791641">
              <a:off x="4395159" y="6156196"/>
              <a:ext cx="246062" cy="242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106" name="Object 94"/>
            <p:cNvGraphicFramePr>
              <a:graphicFrameLocks noChangeAspect="1"/>
            </p:cNvGraphicFramePr>
            <p:nvPr/>
          </p:nvGraphicFramePr>
          <p:xfrm>
            <a:off x="4452045" y="6389513"/>
            <a:ext cx="407987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1" name="Equation" r:id="rId8" imgW="291960" imgH="304560" progId="Equation.3">
                    <p:embed/>
                  </p:oleObj>
                </mc:Choice>
                <mc:Fallback>
                  <p:oleObj name="Equation" r:id="rId8" imgW="291960" imgH="30456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2045" y="6389513"/>
                          <a:ext cx="407987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2" name="Line 42"/>
          <p:cNvSpPr>
            <a:spLocks noChangeShapeType="1"/>
          </p:cNvSpPr>
          <p:nvPr/>
        </p:nvSpPr>
        <p:spPr bwMode="auto">
          <a:xfrm rot="1791641" flipV="1">
            <a:off x="7087969" y="3474233"/>
            <a:ext cx="215572" cy="907916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 rot="1791641">
            <a:off x="5434487" y="4421323"/>
            <a:ext cx="205276" cy="20395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4" name="Group 20"/>
          <p:cNvGrpSpPr>
            <a:grpSpLocks/>
          </p:cNvGrpSpPr>
          <p:nvPr/>
        </p:nvGrpSpPr>
        <p:grpSpPr bwMode="auto">
          <a:xfrm rot="21006738">
            <a:off x="5486138" y="4107450"/>
            <a:ext cx="340360" cy="407903"/>
            <a:chOff x="1963" y="2064"/>
            <a:chExt cx="240" cy="288"/>
          </a:xfrm>
        </p:grpSpPr>
        <p:sp>
          <p:nvSpPr>
            <p:cNvPr id="5" name="Line 21"/>
            <p:cNvSpPr>
              <a:spLocks noChangeShapeType="1"/>
            </p:cNvSpPr>
            <p:nvPr/>
          </p:nvSpPr>
          <p:spPr bwMode="auto">
            <a:xfrm>
              <a:off x="1968" y="206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22"/>
            <p:cNvSpPr>
              <a:spLocks noChangeShapeType="1"/>
            </p:cNvSpPr>
            <p:nvPr/>
          </p:nvSpPr>
          <p:spPr bwMode="auto">
            <a:xfrm flipH="1">
              <a:off x="1963" y="23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Line 23"/>
            <p:cNvSpPr>
              <a:spLocks noChangeShapeType="1"/>
            </p:cNvSpPr>
            <p:nvPr/>
          </p:nvSpPr>
          <p:spPr bwMode="auto">
            <a:xfrm flipH="1">
              <a:off x="1968" y="2155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5" name="Group 36"/>
          <p:cNvGrpSpPr>
            <a:grpSpLocks/>
          </p:cNvGrpSpPr>
          <p:nvPr/>
        </p:nvGrpSpPr>
        <p:grpSpPr bwMode="auto">
          <a:xfrm>
            <a:off x="7112453" y="3217479"/>
            <a:ext cx="793292" cy="460878"/>
            <a:chOff x="4846009" y="4910008"/>
            <a:chExt cx="950912" cy="552450"/>
          </a:xfrm>
        </p:grpSpPr>
        <p:sp>
          <p:nvSpPr>
            <p:cNvPr id="4125" name="Oval 6"/>
            <p:cNvSpPr>
              <a:spLocks noChangeArrowheads="1"/>
            </p:cNvSpPr>
            <p:nvPr/>
          </p:nvSpPr>
          <p:spPr bwMode="auto">
            <a:xfrm rot="1791641">
              <a:off x="5219071" y="5217983"/>
              <a:ext cx="244475" cy="2444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26" name="Group 15"/>
            <p:cNvGrpSpPr>
              <a:grpSpLocks/>
            </p:cNvGrpSpPr>
            <p:nvPr/>
          </p:nvGrpSpPr>
          <p:grpSpPr bwMode="auto">
            <a:xfrm rot="805592">
              <a:off x="5387346" y="4910008"/>
              <a:ext cx="409575" cy="490538"/>
              <a:chOff x="1963" y="2064"/>
              <a:chExt cx="240" cy="288"/>
            </a:xfrm>
          </p:grpSpPr>
          <p:sp>
            <p:nvSpPr>
              <p:cNvPr id="6" name="Line 4"/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13"/>
              <p:cNvSpPr>
                <a:spLocks noChangeShapeType="1"/>
              </p:cNvSpPr>
              <p:nvPr/>
            </p:nvSpPr>
            <p:spPr bwMode="auto">
              <a:xfrm flipH="1">
                <a:off x="1963" y="2347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4"/>
              <p:cNvSpPr>
                <a:spLocks noChangeShapeType="1"/>
              </p:cNvSpPr>
              <p:nvPr/>
            </p:nvSpPr>
            <p:spPr bwMode="auto">
              <a:xfrm flipH="1">
                <a:off x="1968" y="2155"/>
                <a:ext cx="192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105" name="Object 88"/>
            <p:cNvGraphicFramePr>
              <a:graphicFrameLocks noChangeAspect="1"/>
            </p:cNvGraphicFramePr>
            <p:nvPr/>
          </p:nvGraphicFramePr>
          <p:xfrm>
            <a:off x="4846009" y="5052883"/>
            <a:ext cx="425450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2" name="Equation" r:id="rId10" imgW="304560" imgH="279360" progId="Equation.3">
                    <p:embed/>
                  </p:oleObj>
                </mc:Choice>
                <mc:Fallback>
                  <p:oleObj name="Equation" r:id="rId10" imgW="304560" imgH="279360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6009" y="5052883"/>
                          <a:ext cx="425450" cy="388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16" name="Group 34"/>
          <p:cNvGrpSpPr>
            <a:grpSpLocks/>
          </p:cNvGrpSpPr>
          <p:nvPr/>
        </p:nvGrpSpPr>
        <p:grpSpPr bwMode="auto">
          <a:xfrm>
            <a:off x="8424895" y="3788278"/>
            <a:ext cx="621126" cy="654235"/>
            <a:chOff x="5284159" y="5594221"/>
            <a:chExt cx="744537" cy="784225"/>
          </a:xfrm>
        </p:grpSpPr>
        <p:sp>
          <p:nvSpPr>
            <p:cNvPr id="4120" name="Oval 7"/>
            <p:cNvSpPr>
              <a:spLocks noChangeArrowheads="1"/>
            </p:cNvSpPr>
            <p:nvPr/>
          </p:nvSpPr>
          <p:spPr bwMode="auto">
            <a:xfrm rot="1791641">
              <a:off x="5358771" y="5956171"/>
              <a:ext cx="244475" cy="2428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21" name="Group 16"/>
            <p:cNvGrpSpPr>
              <a:grpSpLocks/>
            </p:cNvGrpSpPr>
            <p:nvPr/>
          </p:nvGrpSpPr>
          <p:grpSpPr bwMode="auto">
            <a:xfrm rot="4184188">
              <a:off x="5579434" y="5929183"/>
              <a:ext cx="407988" cy="490537"/>
              <a:chOff x="1963" y="2064"/>
              <a:chExt cx="240" cy="288"/>
            </a:xfrm>
          </p:grpSpPr>
          <p:sp>
            <p:nvSpPr>
              <p:cNvPr id="4122" name="Line 17"/>
              <p:cNvSpPr>
                <a:spLocks noChangeShapeType="1"/>
              </p:cNvSpPr>
              <p:nvPr/>
            </p:nvSpPr>
            <p:spPr bwMode="auto">
              <a:xfrm>
                <a:off x="1968" y="2064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3" name="Line 18"/>
              <p:cNvSpPr>
                <a:spLocks noChangeShapeType="1"/>
              </p:cNvSpPr>
              <p:nvPr/>
            </p:nvSpPr>
            <p:spPr bwMode="auto">
              <a:xfrm flipH="1">
                <a:off x="1963" y="2347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4" name="Line 19"/>
              <p:cNvSpPr>
                <a:spLocks noChangeShapeType="1"/>
              </p:cNvSpPr>
              <p:nvPr/>
            </p:nvSpPr>
            <p:spPr bwMode="auto">
              <a:xfrm flipH="1">
                <a:off x="1968" y="2155"/>
                <a:ext cx="192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104" name="Object 89"/>
            <p:cNvGraphicFramePr>
              <a:graphicFrameLocks noChangeAspect="1"/>
            </p:cNvGraphicFramePr>
            <p:nvPr/>
          </p:nvGraphicFramePr>
          <p:xfrm>
            <a:off x="5284159" y="5594221"/>
            <a:ext cx="425450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3" name="Equation" r:id="rId12" imgW="304560" imgH="279360" progId="Equation.3">
                    <p:embed/>
                  </p:oleObj>
                </mc:Choice>
                <mc:Fallback>
                  <p:oleObj name="Equation" r:id="rId12" imgW="304560" imgH="27936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159" y="5594221"/>
                          <a:ext cx="425450" cy="388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28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104130"/>
              </p:ext>
            </p:extLst>
          </p:nvPr>
        </p:nvGraphicFramePr>
        <p:xfrm>
          <a:off x="6070181" y="4057124"/>
          <a:ext cx="426444" cy="4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4" name="Equation" r:id="rId14" imgW="253800" imgH="253800" progId="Equation.3">
                  <p:embed/>
                </p:oleObj>
              </mc:Choice>
              <mc:Fallback>
                <p:oleObj name="Equation" r:id="rId14" imgW="253800" imgH="2538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181" y="4057124"/>
                        <a:ext cx="426444" cy="425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9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254389"/>
              </p:ext>
            </p:extLst>
          </p:nvPr>
        </p:nvGraphicFramePr>
        <p:xfrm>
          <a:off x="7664712" y="4258427"/>
          <a:ext cx="426444" cy="426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5" name="Equation" r:id="rId16" imgW="253800" imgH="253800" progId="Equation.3">
                  <p:embed/>
                </p:oleObj>
              </mc:Choice>
              <mc:Fallback>
                <p:oleObj name="Equation" r:id="rId16" imgW="253800" imgH="2538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4712" y="4258427"/>
                        <a:ext cx="426444" cy="426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0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42101"/>
              </p:ext>
            </p:extLst>
          </p:nvPr>
        </p:nvGraphicFramePr>
        <p:xfrm>
          <a:off x="6703225" y="3663788"/>
          <a:ext cx="426444" cy="4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Equation" r:id="rId18" imgW="253800" imgH="253800" progId="Equation.3">
                  <p:embed/>
                </p:oleObj>
              </mc:Choice>
              <mc:Fallback>
                <p:oleObj name="Equation" r:id="rId18" imgW="253800" imgH="2538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3225" y="3663788"/>
                        <a:ext cx="426444" cy="425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37407"/>
              </p:ext>
            </p:extLst>
          </p:nvPr>
        </p:nvGraphicFramePr>
        <p:xfrm>
          <a:off x="5080883" y="4265049"/>
          <a:ext cx="354929" cy="324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" name="Equation" r:id="rId20" imgW="304560" imgH="279360" progId="Equation.3">
                  <p:embed/>
                </p:oleObj>
              </mc:Choice>
              <mc:Fallback>
                <p:oleObj name="Equation" r:id="rId20" imgW="304560" imgH="279360" progId="Equation.3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883" y="4265049"/>
                        <a:ext cx="354929" cy="324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 dirty="0">
                <a:latin typeface="Calibri" pitchFamily="34" charset="0"/>
              </a:rPr>
              <a:t>OFFLINE</a:t>
            </a:r>
          </a:p>
        </p:txBody>
      </p:sp>
      <p:sp>
        <p:nvSpPr>
          <p:cNvPr id="41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42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43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44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5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6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7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48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49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0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2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3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5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6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7" name="AutoShape 11"/>
          <p:cNvSpPr>
            <a:spLocks noChangeArrowheads="1"/>
          </p:cNvSpPr>
          <p:nvPr/>
        </p:nvSpPr>
        <p:spPr bwMode="auto">
          <a:xfrm>
            <a:off x="5246512" y="521967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8" name="AutoShape 47"/>
          <p:cNvSpPr>
            <a:spLocks noChangeArrowheads="1"/>
          </p:cNvSpPr>
          <p:nvPr/>
        </p:nvSpPr>
        <p:spPr bwMode="auto">
          <a:xfrm>
            <a:off x="4264918" y="6078405"/>
            <a:ext cx="79111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9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  <p:bldP spid="4111" grpId="0" animBg="1"/>
      <p:bldP spid="4113" grpId="0" animBg="1"/>
      <p:bldP spid="9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86"/>
          <p:cNvGrpSpPr>
            <a:grpSpLocks/>
          </p:cNvGrpSpPr>
          <p:nvPr/>
        </p:nvGrpSpPr>
        <p:grpSpPr bwMode="auto">
          <a:xfrm>
            <a:off x="1363663" y="3763963"/>
            <a:ext cx="6953250" cy="3049587"/>
            <a:chOff x="-1872" y="363"/>
            <a:chExt cx="7452" cy="3507"/>
          </a:xfrm>
        </p:grpSpPr>
        <p:cxnSp>
          <p:nvCxnSpPr>
            <p:cNvPr id="38" name="Connettore 1 37"/>
            <p:cNvCxnSpPr/>
            <p:nvPr/>
          </p:nvCxnSpPr>
          <p:spPr>
            <a:xfrm rot="5400000">
              <a:off x="796" y="2518"/>
              <a:ext cx="1460" cy="65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/>
          </p:nvCxnSpPr>
          <p:spPr>
            <a:xfrm rot="16200000" flipH="1">
              <a:off x="1454" y="2519"/>
              <a:ext cx="1460" cy="65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o 39"/>
            <p:cNvSpPr/>
            <p:nvPr/>
          </p:nvSpPr>
          <p:spPr>
            <a:xfrm rot="10800000">
              <a:off x="1196" y="3286"/>
              <a:ext cx="1317" cy="511"/>
            </a:xfrm>
            <a:prstGeom prst="arc">
              <a:avLst>
                <a:gd name="adj1" fmla="val 10871096"/>
                <a:gd name="adj2" fmla="val 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/>
            </a:p>
          </p:txBody>
        </p:sp>
        <p:sp>
          <p:nvSpPr>
            <p:cNvPr id="6" name="Cilindro 5"/>
            <p:cNvSpPr/>
            <p:nvPr/>
          </p:nvSpPr>
          <p:spPr>
            <a:xfrm rot="2356963">
              <a:off x="2281" y="611"/>
              <a:ext cx="1826" cy="2923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37" name="Cilindro 4"/>
            <p:cNvSpPr>
              <a:spLocks noChangeArrowheads="1"/>
            </p:cNvSpPr>
            <p:nvPr/>
          </p:nvSpPr>
          <p:spPr bwMode="auto">
            <a:xfrm>
              <a:off x="-1872" y="363"/>
              <a:ext cx="1826" cy="2923"/>
            </a:xfrm>
            <a:prstGeom prst="can">
              <a:avLst>
                <a:gd name="adj" fmla="val 25012"/>
              </a:avLst>
            </a:prstGeom>
            <a:noFill/>
            <a:ln w="31750" algn="ctr">
              <a:solidFill>
                <a:srgbClr val="08509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38" name="Ovale 8"/>
            <p:cNvSpPr>
              <a:spLocks noChangeArrowheads="1"/>
            </p:cNvSpPr>
            <p:nvPr/>
          </p:nvSpPr>
          <p:spPr bwMode="auto">
            <a:xfrm>
              <a:off x="-557" y="2628"/>
              <a:ext cx="146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39" name="Text Box 2"/>
            <p:cNvSpPr txBox="1">
              <a:spLocks noChangeArrowheads="1"/>
            </p:cNvSpPr>
            <p:nvPr/>
          </p:nvSpPr>
          <p:spPr bwMode="auto">
            <a:xfrm>
              <a:off x="-1392" y="3456"/>
              <a:ext cx="859" cy="2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it-IT" sz="1100" b="1">
                  <a:latin typeface="Lucida Sans Unicode" pitchFamily="34" charset="0"/>
                  <a:cs typeface="Arial" charset="0"/>
                </a:rPr>
                <a:t>MODEL</a:t>
              </a:r>
            </a:p>
          </p:txBody>
        </p:sp>
        <p:sp>
          <p:nvSpPr>
            <p:cNvPr id="22540" name="Text Box 3"/>
            <p:cNvSpPr txBox="1">
              <a:spLocks noChangeArrowheads="1"/>
            </p:cNvSpPr>
            <p:nvPr/>
          </p:nvSpPr>
          <p:spPr bwMode="auto">
            <a:xfrm>
              <a:off x="4312" y="616"/>
              <a:ext cx="859" cy="2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Aft>
                  <a:spcPts val="1000"/>
                </a:spcAft>
              </a:pPr>
              <a:r>
                <a:rPr lang="it-IT" sz="1100" b="1">
                  <a:latin typeface="Lucida Sans Unicode" pitchFamily="34" charset="0"/>
                  <a:cs typeface="Arial" charset="0"/>
                </a:rPr>
                <a:t>SCENE</a:t>
              </a:r>
            </a:p>
            <a:p>
              <a:pPr eaLnBrk="1" hangingPunct="1">
                <a:spcAft>
                  <a:spcPts val="1000"/>
                </a:spcAft>
              </a:pPr>
              <a:endParaRPr lang="it-IT" sz="1100" b="1">
                <a:latin typeface="Lucida Sans Unicode" pitchFamily="34" charset="0"/>
                <a:cs typeface="Arial" charset="0"/>
              </a:endParaRPr>
            </a:p>
          </p:txBody>
        </p:sp>
        <p:sp>
          <p:nvSpPr>
            <p:cNvPr id="22541" name="Ovale 16"/>
            <p:cNvSpPr>
              <a:spLocks noChangeArrowheads="1"/>
            </p:cNvSpPr>
            <p:nvPr/>
          </p:nvSpPr>
          <p:spPr bwMode="auto">
            <a:xfrm>
              <a:off x="-1361" y="509"/>
              <a:ext cx="147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0" name="Ovale 19"/>
            <p:cNvSpPr/>
            <p:nvPr/>
          </p:nvSpPr>
          <p:spPr>
            <a:xfrm>
              <a:off x="-996" y="1750"/>
              <a:ext cx="146" cy="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41" name="Cubo 40"/>
            <p:cNvSpPr/>
            <p:nvPr/>
          </p:nvSpPr>
          <p:spPr>
            <a:xfrm>
              <a:off x="3754" y="2117"/>
              <a:ext cx="1826" cy="1753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44" name="Ovale 41"/>
            <p:cNvSpPr>
              <a:spLocks noChangeArrowheads="1"/>
            </p:cNvSpPr>
            <p:nvPr/>
          </p:nvSpPr>
          <p:spPr bwMode="auto">
            <a:xfrm>
              <a:off x="-1799" y="2847"/>
              <a:ext cx="146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44" name="Ovale 43"/>
            <p:cNvSpPr/>
            <p:nvPr/>
          </p:nvSpPr>
          <p:spPr>
            <a:xfrm>
              <a:off x="1708" y="3651"/>
              <a:ext cx="146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46" name="Ovale 44"/>
            <p:cNvSpPr>
              <a:spLocks noChangeArrowheads="1"/>
            </p:cNvSpPr>
            <p:nvPr/>
          </p:nvSpPr>
          <p:spPr bwMode="auto">
            <a:xfrm>
              <a:off x="-995" y="2701"/>
              <a:ext cx="146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47" name="Ovale 46"/>
            <p:cNvSpPr/>
            <p:nvPr/>
          </p:nvSpPr>
          <p:spPr>
            <a:xfrm>
              <a:off x="2950" y="3505"/>
              <a:ext cx="146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13" name="Ovale 12"/>
            <p:cNvSpPr/>
            <p:nvPr/>
          </p:nvSpPr>
          <p:spPr>
            <a:xfrm>
              <a:off x="4338" y="3432"/>
              <a:ext cx="146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49" name="Ovale 17"/>
            <p:cNvSpPr>
              <a:spLocks noChangeArrowheads="1"/>
            </p:cNvSpPr>
            <p:nvPr/>
          </p:nvSpPr>
          <p:spPr bwMode="auto">
            <a:xfrm>
              <a:off x="3754" y="948"/>
              <a:ext cx="146" cy="146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6" name="Cubo 25"/>
            <p:cNvSpPr/>
            <p:nvPr/>
          </p:nvSpPr>
          <p:spPr>
            <a:xfrm>
              <a:off x="2730" y="2263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7" name="Cubo 26"/>
            <p:cNvSpPr/>
            <p:nvPr/>
          </p:nvSpPr>
          <p:spPr>
            <a:xfrm>
              <a:off x="3533" y="2263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8" name="Cubo 27"/>
            <p:cNvSpPr/>
            <p:nvPr/>
          </p:nvSpPr>
          <p:spPr>
            <a:xfrm>
              <a:off x="3935" y="1878"/>
              <a:ext cx="476" cy="458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32" name="Cubo 31"/>
            <p:cNvSpPr/>
            <p:nvPr/>
          </p:nvSpPr>
          <p:spPr>
            <a:xfrm>
              <a:off x="3132" y="2263"/>
              <a:ext cx="475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33" name="Cubo 32"/>
            <p:cNvSpPr/>
            <p:nvPr/>
          </p:nvSpPr>
          <p:spPr>
            <a:xfrm>
              <a:off x="2730" y="1878"/>
              <a:ext cx="476" cy="458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34" name="Cubo 33"/>
            <p:cNvSpPr/>
            <p:nvPr/>
          </p:nvSpPr>
          <p:spPr>
            <a:xfrm>
              <a:off x="3533" y="1878"/>
              <a:ext cx="476" cy="458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2" name="Cubo 71"/>
            <p:cNvSpPr/>
            <p:nvPr/>
          </p:nvSpPr>
          <p:spPr>
            <a:xfrm>
              <a:off x="2329" y="1878"/>
              <a:ext cx="475" cy="458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3" name="Cubo 72"/>
            <p:cNvSpPr/>
            <p:nvPr/>
          </p:nvSpPr>
          <p:spPr>
            <a:xfrm>
              <a:off x="3132" y="1878"/>
              <a:ext cx="475" cy="458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4" name="Cubo 73"/>
            <p:cNvSpPr/>
            <p:nvPr/>
          </p:nvSpPr>
          <p:spPr>
            <a:xfrm>
              <a:off x="2329" y="2263"/>
              <a:ext cx="475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5" name="Cubo 74"/>
            <p:cNvSpPr/>
            <p:nvPr/>
          </p:nvSpPr>
          <p:spPr>
            <a:xfrm>
              <a:off x="3935" y="2245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6" name="Cubo 75"/>
            <p:cNvSpPr/>
            <p:nvPr/>
          </p:nvSpPr>
          <p:spPr>
            <a:xfrm>
              <a:off x="3533" y="2629"/>
              <a:ext cx="476" cy="455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7" name="Cubo 76"/>
            <p:cNvSpPr/>
            <p:nvPr/>
          </p:nvSpPr>
          <p:spPr>
            <a:xfrm>
              <a:off x="3132" y="2629"/>
              <a:ext cx="475" cy="455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8" name="Cubo 77"/>
            <p:cNvSpPr/>
            <p:nvPr/>
          </p:nvSpPr>
          <p:spPr>
            <a:xfrm>
              <a:off x="2730" y="2629"/>
              <a:ext cx="476" cy="455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79" name="Cubo 78"/>
            <p:cNvSpPr/>
            <p:nvPr/>
          </p:nvSpPr>
          <p:spPr>
            <a:xfrm>
              <a:off x="2329" y="2629"/>
              <a:ext cx="475" cy="455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0" name="Cubo 79"/>
            <p:cNvSpPr/>
            <p:nvPr/>
          </p:nvSpPr>
          <p:spPr>
            <a:xfrm>
              <a:off x="3935" y="2610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1" name="Cubo 80"/>
            <p:cNvSpPr/>
            <p:nvPr/>
          </p:nvSpPr>
          <p:spPr>
            <a:xfrm>
              <a:off x="2329" y="1531"/>
              <a:ext cx="475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2" name="Cubo 81"/>
            <p:cNvSpPr/>
            <p:nvPr/>
          </p:nvSpPr>
          <p:spPr>
            <a:xfrm>
              <a:off x="2730" y="1531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3" name="Cubo 82"/>
            <p:cNvSpPr/>
            <p:nvPr/>
          </p:nvSpPr>
          <p:spPr>
            <a:xfrm>
              <a:off x="3132" y="1531"/>
              <a:ext cx="475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4" name="Cubo 83"/>
            <p:cNvSpPr/>
            <p:nvPr/>
          </p:nvSpPr>
          <p:spPr>
            <a:xfrm>
              <a:off x="3533" y="1531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85" name="Cubo 84"/>
            <p:cNvSpPr/>
            <p:nvPr/>
          </p:nvSpPr>
          <p:spPr>
            <a:xfrm>
              <a:off x="3935" y="1531"/>
              <a:ext cx="476" cy="456"/>
            </a:xfrm>
            <a:prstGeom prst="cube">
              <a:avLst/>
            </a:prstGeom>
            <a:solidFill>
              <a:srgbClr val="00B0F0">
                <a:alpha val="35000"/>
              </a:srgbClr>
            </a:solidFill>
            <a:ln>
              <a:solidFill>
                <a:srgbClr val="0070C0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70" name="Ovale 6"/>
            <p:cNvSpPr>
              <a:spLocks noChangeArrowheads="1"/>
            </p:cNvSpPr>
            <p:nvPr/>
          </p:nvSpPr>
          <p:spPr bwMode="auto">
            <a:xfrm>
              <a:off x="-995" y="728"/>
              <a:ext cx="146" cy="14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71" name="Ovale 13"/>
            <p:cNvSpPr>
              <a:spLocks noChangeArrowheads="1"/>
            </p:cNvSpPr>
            <p:nvPr/>
          </p:nvSpPr>
          <p:spPr bwMode="auto">
            <a:xfrm>
              <a:off x="3754" y="1240"/>
              <a:ext cx="146" cy="146"/>
            </a:xfrm>
            <a:prstGeom prst="ellipse">
              <a:avLst/>
            </a:prstGeom>
            <a:solidFill>
              <a:srgbClr val="00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132" name="Cubo 131"/>
            <p:cNvSpPr/>
            <p:nvPr/>
          </p:nvSpPr>
          <p:spPr>
            <a:xfrm>
              <a:off x="3132" y="1873"/>
              <a:ext cx="475" cy="456"/>
            </a:xfrm>
            <a:prstGeom prst="cube">
              <a:avLst/>
            </a:prstGeom>
            <a:solidFill>
              <a:srgbClr val="FF0000">
                <a:alpha val="3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22573" name="Line 70"/>
            <p:cNvSpPr>
              <a:spLocks noChangeShapeType="1"/>
            </p:cNvSpPr>
            <p:nvPr/>
          </p:nvSpPr>
          <p:spPr bwMode="auto">
            <a:xfrm flipH="1" flipV="1">
              <a:off x="-864" y="1920"/>
              <a:ext cx="336" cy="72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4" name="Line 71"/>
            <p:cNvSpPr>
              <a:spLocks noChangeShapeType="1"/>
            </p:cNvSpPr>
            <p:nvPr/>
          </p:nvSpPr>
          <p:spPr bwMode="auto">
            <a:xfrm flipV="1">
              <a:off x="-919" y="1920"/>
              <a:ext cx="7" cy="76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5" name="Line 72"/>
            <p:cNvSpPr>
              <a:spLocks noChangeShapeType="1"/>
            </p:cNvSpPr>
            <p:nvPr/>
          </p:nvSpPr>
          <p:spPr bwMode="auto">
            <a:xfrm flipV="1">
              <a:off x="-1728" y="1920"/>
              <a:ext cx="768" cy="91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6" name="Line 73"/>
            <p:cNvSpPr>
              <a:spLocks noChangeShapeType="1"/>
            </p:cNvSpPr>
            <p:nvPr/>
          </p:nvSpPr>
          <p:spPr bwMode="auto">
            <a:xfrm>
              <a:off x="-919" y="885"/>
              <a:ext cx="0" cy="86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7" name="Line 74"/>
            <p:cNvSpPr>
              <a:spLocks noChangeShapeType="1"/>
            </p:cNvSpPr>
            <p:nvPr/>
          </p:nvSpPr>
          <p:spPr bwMode="auto">
            <a:xfrm>
              <a:off x="-1262" y="658"/>
              <a:ext cx="288" cy="110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8" name="Line 75"/>
            <p:cNvSpPr>
              <a:spLocks noChangeShapeType="1"/>
            </p:cNvSpPr>
            <p:nvPr/>
          </p:nvSpPr>
          <p:spPr bwMode="auto">
            <a:xfrm>
              <a:off x="-1652" y="2935"/>
              <a:ext cx="3360" cy="76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79" name="Line 76"/>
            <p:cNvSpPr>
              <a:spLocks noChangeShapeType="1"/>
            </p:cNvSpPr>
            <p:nvPr/>
          </p:nvSpPr>
          <p:spPr bwMode="auto">
            <a:xfrm>
              <a:off x="-850" y="2798"/>
              <a:ext cx="3785" cy="76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0" name="Line 77"/>
            <p:cNvSpPr>
              <a:spLocks noChangeShapeType="1"/>
            </p:cNvSpPr>
            <p:nvPr/>
          </p:nvSpPr>
          <p:spPr bwMode="auto">
            <a:xfrm>
              <a:off x="-404" y="2722"/>
              <a:ext cx="4731" cy="77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1" name="Line 78"/>
            <p:cNvSpPr>
              <a:spLocks noChangeShapeType="1"/>
            </p:cNvSpPr>
            <p:nvPr/>
          </p:nvSpPr>
          <p:spPr bwMode="auto">
            <a:xfrm flipV="1">
              <a:off x="1851" y="3023"/>
              <a:ext cx="1132" cy="6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2" name="Line 79"/>
            <p:cNvSpPr>
              <a:spLocks noChangeShapeType="1"/>
            </p:cNvSpPr>
            <p:nvPr/>
          </p:nvSpPr>
          <p:spPr bwMode="auto">
            <a:xfrm flipV="1">
              <a:off x="3065" y="2956"/>
              <a:ext cx="432" cy="5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3" name="Line 80"/>
            <p:cNvSpPr>
              <a:spLocks noChangeShapeType="1"/>
            </p:cNvSpPr>
            <p:nvPr/>
          </p:nvSpPr>
          <p:spPr bwMode="auto">
            <a:xfrm flipH="1" flipV="1">
              <a:off x="4197" y="2652"/>
              <a:ext cx="192" cy="81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4" name="Line 81"/>
            <p:cNvSpPr>
              <a:spLocks noChangeShapeType="1"/>
            </p:cNvSpPr>
            <p:nvPr/>
          </p:nvSpPr>
          <p:spPr bwMode="auto">
            <a:xfrm flipH="1">
              <a:off x="3312" y="1056"/>
              <a:ext cx="480" cy="960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5" name="Line 82"/>
            <p:cNvSpPr>
              <a:spLocks noChangeShapeType="1"/>
            </p:cNvSpPr>
            <p:nvPr/>
          </p:nvSpPr>
          <p:spPr bwMode="auto">
            <a:xfrm flipH="1">
              <a:off x="3394" y="1371"/>
              <a:ext cx="391" cy="604"/>
            </a:xfrm>
            <a:prstGeom prst="line">
              <a:avLst/>
            </a:prstGeom>
            <a:noFill/>
            <a:ln w="38100">
              <a:solidFill>
                <a:srgbClr val="00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6" name="Line 83"/>
            <p:cNvSpPr>
              <a:spLocks noChangeShapeType="1"/>
            </p:cNvSpPr>
            <p:nvPr/>
          </p:nvSpPr>
          <p:spPr bwMode="auto">
            <a:xfrm>
              <a:off x="-864" y="809"/>
              <a:ext cx="4656" cy="480"/>
            </a:xfrm>
            <a:prstGeom prst="line">
              <a:avLst/>
            </a:prstGeom>
            <a:noFill/>
            <a:ln w="25400">
              <a:solidFill>
                <a:srgbClr val="00CC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87" name="Line 84"/>
            <p:cNvSpPr>
              <a:spLocks noChangeShapeType="1"/>
            </p:cNvSpPr>
            <p:nvPr/>
          </p:nvSpPr>
          <p:spPr bwMode="auto">
            <a:xfrm>
              <a:off x="-1200" y="576"/>
              <a:ext cx="4992" cy="432"/>
            </a:xfrm>
            <a:prstGeom prst="line">
              <a:avLst/>
            </a:prstGeom>
            <a:noFill/>
            <a:ln w="25400">
              <a:solidFill>
                <a:srgbClr val="00CC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1" name="Rectangle 5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E388C"/>
                </a:solidFill>
              </a:rPr>
              <a:t>Geometric Validation </a:t>
            </a:r>
            <a:r>
              <a:rPr lang="en-US" sz="3200" dirty="0" smtClean="0">
                <a:solidFill>
                  <a:srgbClr val="0E388C"/>
                </a:solidFill>
              </a:rPr>
              <a:t>(3)</a:t>
            </a:r>
            <a:endParaRPr lang="en-US" sz="3200" dirty="0"/>
          </a:p>
        </p:txBody>
      </p:sp>
      <p:sp>
        <p:nvSpPr>
          <p:cNvPr id="22532" name="Rectangle 59"/>
          <p:cNvSpPr>
            <a:spLocks noGrp="1"/>
          </p:cNvSpPr>
          <p:nvPr>
            <p:ph type="body" idx="4294967295"/>
          </p:nvPr>
        </p:nvSpPr>
        <p:spPr>
          <a:xfrm>
            <a:off x="-36513" y="1620838"/>
            <a:ext cx="9180513" cy="1600200"/>
          </a:xfrm>
        </p:spPr>
        <p:txBody>
          <a:bodyPr/>
          <a:lstStyle/>
          <a:p>
            <a:pPr marL="365125" indent="-255588" eaLnBrk="1" hangingPunct="1"/>
            <a:r>
              <a:rPr lang="en-US" sz="2000" b="1" dirty="0" smtClean="0"/>
              <a:t>Online:</a:t>
            </a:r>
            <a:endParaRPr lang="en-US" sz="2000" b="1" dirty="0"/>
          </a:p>
          <a:p>
            <a:pPr marL="685800" lvl="1" indent="-255588" eaLnBrk="1" hangingPunct="1"/>
            <a:r>
              <a:rPr lang="en-US" sz="1600" dirty="0"/>
              <a:t>Each </a:t>
            </a:r>
            <a:r>
              <a:rPr lang="en-US" sz="1600" dirty="0" smtClean="0"/>
              <a:t>correspondence </a:t>
            </a:r>
            <a:r>
              <a:rPr lang="en-US" sz="1600" dirty="0"/>
              <a:t>casts a 3D </a:t>
            </a:r>
            <a:r>
              <a:rPr lang="en-US" sz="1600" dirty="0" smtClean="0"/>
              <a:t>vote normalized by the rotation induced by the local RF</a:t>
            </a:r>
            <a:endParaRPr lang="en-US" sz="1600" dirty="0"/>
          </a:p>
          <a:p>
            <a:pPr marL="685800" lvl="1" indent="-255588" eaLnBrk="1" hangingPunct="1"/>
            <a:r>
              <a:rPr lang="en-US" sz="1600" dirty="0" smtClean="0"/>
              <a:t>Votes are accumulated in a 3D Hough space and </a:t>
            </a:r>
            <a:r>
              <a:rPr lang="en-US" sz="1600" dirty="0" err="1" smtClean="0"/>
              <a:t>thresholded</a:t>
            </a:r>
            <a:endParaRPr lang="en-US" sz="1600" dirty="0" smtClean="0"/>
          </a:p>
          <a:p>
            <a:pPr marL="685800" lvl="1" indent="-255588" eaLnBrk="1" hangingPunct="1"/>
            <a:r>
              <a:rPr lang="en-US" sz="1600" dirty="0" smtClean="0"/>
              <a:t>Maximum/a in the Hough space identify the object presence (handles the presence of </a:t>
            </a:r>
            <a:r>
              <a:rPr lang="en-US" sz="1600" b="1" dirty="0" smtClean="0"/>
              <a:t>multiple instances </a:t>
            </a:r>
            <a:r>
              <a:rPr lang="en-US" sz="1600" dirty="0" smtClean="0"/>
              <a:t>of the same model)</a:t>
            </a:r>
          </a:p>
          <a:p>
            <a:pPr marL="685800" lvl="1" indent="-255588" eaLnBrk="1" hangingPunct="1"/>
            <a:r>
              <a:rPr lang="it-IT" sz="1600" dirty="0" smtClean="0"/>
              <a:t>Votes in each over-threshold bin determine the final subset of correspondences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000" dirty="0" smtClean="0"/>
              <a:t>Best-view selection and Pose Estimation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924" y="1710333"/>
            <a:ext cx="8767548" cy="3096344"/>
          </a:xfrm>
        </p:spPr>
        <p:txBody>
          <a:bodyPr/>
          <a:lstStyle/>
          <a:p>
            <a:r>
              <a:rPr lang="it-IT" sz="1600" dirty="0" smtClean="0"/>
              <a:t>For each model, a best view is selected as that returning the highest number of «surviving» correspondence after the Geometric Validation stage</a:t>
            </a:r>
          </a:p>
          <a:p>
            <a:r>
              <a:rPr lang="it-IT" sz="1600" dirty="0" smtClean="0"/>
              <a:t>If the best view for the current model returns a number of correspondences higher than a pre-defined Recognition Threshold, the object is recognized and its 3D pose estimated</a:t>
            </a:r>
          </a:p>
          <a:p>
            <a:r>
              <a:rPr lang="it-IT" sz="1600" dirty="0" smtClean="0"/>
              <a:t>3D Pose Estimation is obtained by means of Absolute Orientation [Horn Opt.Soc.87]</a:t>
            </a:r>
          </a:p>
          <a:p>
            <a:r>
              <a:rPr lang="it-IT" sz="1600" dirty="0" smtClean="0"/>
              <a:t>RANSAC is used </a:t>
            </a:r>
            <a:r>
              <a:rPr lang="it-IT" sz="1600" dirty="0" smtClean="0"/>
              <a:t>together with Absolute </a:t>
            </a:r>
            <a:r>
              <a:rPr lang="it-IT" sz="1600" dirty="0" smtClean="0"/>
              <a:t>Orientation to additionally increase the robustness of the correspondence subset. 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77329" y="6074880"/>
            <a:ext cx="792506" cy="52303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>
            <a:off x="5246512" y="521967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9" name="AutoShape 47"/>
          <p:cNvSpPr>
            <a:spLocks noChangeArrowheads="1"/>
          </p:cNvSpPr>
          <p:nvPr/>
        </p:nvSpPr>
        <p:spPr bwMode="auto">
          <a:xfrm>
            <a:off x="4264918" y="6078405"/>
            <a:ext cx="79111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30" name="AutoShape 50"/>
          <p:cNvSpPr>
            <a:spLocks noChangeArrowheads="1"/>
          </p:cNvSpPr>
          <p:nvPr/>
        </p:nvSpPr>
        <p:spPr bwMode="auto">
          <a:xfrm>
            <a:off x="5246818" y="6074246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Matching</a:t>
            </a:r>
            <a:endParaRPr lang="it-IT" sz="12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1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 smtClean="0"/>
              <a:t>Demo Video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250825" y="1711325"/>
            <a:ext cx="8153400" cy="4525963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Showing 1 or 2 videos (</a:t>
            </a:r>
            <a:r>
              <a:rPr lang="en-US" sz="1800" dirty="0" err="1" smtClean="0"/>
              <a:t>kinect</a:t>
            </a:r>
            <a:r>
              <a:rPr lang="en-US" sz="1800" dirty="0" smtClean="0"/>
              <a:t> + stereo? )</a:t>
            </a:r>
          </a:p>
        </p:txBody>
      </p:sp>
      <p:pic>
        <p:nvPicPr>
          <p:cNvPr id="3" name="rgbdDemoSmal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2507317"/>
            <a:ext cx="8552656" cy="371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olo 3"/>
          <p:cNvSpPr>
            <a:spLocks noGrp="1"/>
          </p:cNvSpPr>
          <p:nvPr>
            <p:ph type="ctrTitle" idx="4294967295"/>
          </p:nvPr>
        </p:nvSpPr>
        <p:spPr>
          <a:xfrm>
            <a:off x="271463" y="4697413"/>
            <a:ext cx="8497887" cy="747712"/>
          </a:xfrm>
        </p:spPr>
        <p:txBody>
          <a:bodyPr anchor="b"/>
          <a:lstStyle/>
          <a:p>
            <a:pPr algn="ctr" eaLnBrk="1" hangingPunct="1"/>
            <a:r>
              <a:rPr lang="en-US" sz="2800" dirty="0"/>
              <a:t>RGB-D object recognition and localization</a:t>
            </a:r>
            <a:br>
              <a:rPr lang="en-US" sz="2800" dirty="0"/>
            </a:br>
            <a:r>
              <a:rPr lang="en-US" sz="2800" dirty="0"/>
              <a:t>with clutter and occlusions</a:t>
            </a:r>
            <a:endParaRPr lang="en-US" sz="2800" dirty="0" smtClean="0"/>
          </a:p>
        </p:txBody>
      </p:sp>
      <p:pic>
        <p:nvPicPr>
          <p:cNvPr id="27651" name="Picture 2" descr="C:\Documents and Settings\afranchi\Desktop\logo gran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5888"/>
            <a:ext cx="2376488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itolo 3"/>
          <p:cNvSpPr>
            <a:spLocks/>
          </p:cNvSpPr>
          <p:nvPr/>
        </p:nvSpPr>
        <p:spPr bwMode="auto">
          <a:xfrm>
            <a:off x="758825" y="5561013"/>
            <a:ext cx="7485063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Federico </a:t>
            </a:r>
            <a:r>
              <a:rPr lang="en-US" sz="2000" dirty="0" err="1">
                <a:solidFill>
                  <a:schemeClr val="tx2"/>
                </a:solidFill>
              </a:rPr>
              <a:t>Tombari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err="1" smtClean="0">
                <a:solidFill>
                  <a:schemeClr val="tx2"/>
                </a:solidFill>
              </a:rPr>
              <a:t>Samuele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Salti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>
                <a:solidFill>
                  <a:schemeClr val="tx2"/>
                </a:solidFill>
              </a:rPr>
              <a:t>Luigi Di Stefano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24542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3763963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it-IT"/>
              <a:t/>
            </a:r>
            <a:br>
              <a:rPr lang="it-IT"/>
            </a:br>
            <a:endParaRPr lang="it-IT"/>
          </a:p>
        </p:txBody>
      </p:sp>
      <p:pic>
        <p:nvPicPr>
          <p:cNvPr id="27655" name="Picture 7" descr="psivt2010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82" b="28119"/>
          <a:stretch>
            <a:fillRect/>
          </a:stretch>
        </p:blipFill>
        <p:spPr bwMode="auto">
          <a:xfrm>
            <a:off x="6372225" y="260350"/>
            <a:ext cx="25209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2735263" y="2605088"/>
            <a:ext cx="378142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800" b="1"/>
              <a:t>Thank you !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/>
          </p:cNvSpPr>
          <p:nvPr/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en-US" sz="320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18435" name="Rectangle 95"/>
          <p:cNvSpPr>
            <a:spLocks/>
          </p:cNvSpPr>
          <p:nvPr/>
        </p:nvSpPr>
        <p:spPr bwMode="auto">
          <a:xfrm>
            <a:off x="179512" y="1700213"/>
            <a:ext cx="896448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b="1" dirty="0" smtClean="0"/>
              <a:t>Goal</a:t>
            </a:r>
            <a:r>
              <a:rPr lang="en-US" dirty="0"/>
              <a:t>: automatic recognition of 3D models in </a:t>
            </a:r>
            <a:r>
              <a:rPr lang="en-US" dirty="0" smtClean="0"/>
              <a:t>RGB-D </a:t>
            </a:r>
            <a:r>
              <a:rPr lang="en-US" dirty="0"/>
              <a:t>data with clutter and occlusions</a:t>
            </a:r>
          </a:p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b="1" dirty="0"/>
              <a:t>Applications</a:t>
            </a:r>
            <a:r>
              <a:rPr lang="en-US" dirty="0"/>
              <a:t>: object manipulation and grasping, robot localization and mapping, scene understanding, </a:t>
            </a:r>
            <a:r>
              <a:rPr lang="en-US" dirty="0" smtClean="0"/>
              <a:t>…</a:t>
            </a:r>
          </a:p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dirty="0"/>
              <a:t>Different from </a:t>
            </a:r>
            <a:r>
              <a:rPr lang="en-US" b="1" dirty="0"/>
              <a:t>3D object retrieval</a:t>
            </a:r>
            <a:r>
              <a:rPr lang="en-US" dirty="0"/>
              <a:t> because of the presence of clutter </a:t>
            </a:r>
            <a:r>
              <a:rPr lang="en-US" dirty="0" smtClean="0"/>
              <a:t>and occlusions</a:t>
            </a:r>
            <a:endParaRPr lang="en-US" dirty="0"/>
          </a:p>
          <a:p>
            <a:pPr marL="776288" lvl="1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it-IT" sz="1600" dirty="0"/>
              <a:t>Global methods can not deal with that (segmentation..)</a:t>
            </a:r>
          </a:p>
          <a:p>
            <a:pPr marL="776288" lvl="1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it-IT" sz="1600" dirty="0"/>
              <a:t>Local (feature-based) methods are usually deployed</a:t>
            </a:r>
          </a:p>
          <a:p>
            <a:pPr eaLnBrk="0" hangingPunct="0">
              <a:spcBef>
                <a:spcPts val="700"/>
              </a:spcBef>
              <a:buClr>
                <a:schemeClr val="accent2"/>
              </a:buClr>
              <a:buSzPct val="60000"/>
            </a:pPr>
            <a:endParaRPr lang="en-US" dirty="0"/>
          </a:p>
        </p:txBody>
      </p:sp>
      <p:pic>
        <p:nvPicPr>
          <p:cNvPr id="18436" name="Picture 116" descr="cvlab_ssho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514" r="26135" b="19289"/>
          <a:stretch>
            <a:fillRect/>
          </a:stretch>
        </p:blipFill>
        <p:spPr bwMode="auto">
          <a:xfrm>
            <a:off x="4968875" y="4437112"/>
            <a:ext cx="235269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4" t="28059" r="40547" b="18050"/>
          <a:stretch>
            <a:fillRect/>
          </a:stretch>
        </p:blipFill>
        <p:spPr bwMode="auto">
          <a:xfrm>
            <a:off x="2184401" y="4497799"/>
            <a:ext cx="1198490" cy="213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AutoShape 119"/>
          <p:cNvSpPr>
            <a:spLocks noChangeArrowheads="1"/>
          </p:cNvSpPr>
          <p:nvPr/>
        </p:nvSpPr>
        <p:spPr bwMode="auto">
          <a:xfrm>
            <a:off x="3775075" y="5191968"/>
            <a:ext cx="935038" cy="57626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Text Box 120"/>
          <p:cNvSpPr txBox="1">
            <a:spLocks noChangeArrowheads="1"/>
          </p:cNvSpPr>
          <p:nvPr/>
        </p:nvSpPr>
        <p:spPr bwMode="auto">
          <a:xfrm>
            <a:off x="3994150" y="4734768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sz="3200" dirty="0" smtClean="0"/>
              <a:t>Work </a:t>
            </a:r>
            <a:r>
              <a:rPr lang="en-US" sz="3200" dirty="0" smtClean="0"/>
              <a:t>Flow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1"/>
          </p:nvPr>
        </p:nvSpPr>
        <p:spPr>
          <a:xfrm>
            <a:off x="323850" y="1700213"/>
            <a:ext cx="8640763" cy="4525962"/>
          </a:xfrm>
        </p:spPr>
        <p:txBody>
          <a:bodyPr/>
          <a:lstStyle/>
          <a:p>
            <a:r>
              <a:rPr lang="en-US" sz="1800" b="1" dirty="0" smtClean="0"/>
              <a:t>Feature-based</a:t>
            </a:r>
            <a:r>
              <a:rPr lang="en-US" sz="1800" dirty="0" smtClean="0"/>
              <a:t> approach: 2D/3D features are detected, described and matched</a:t>
            </a:r>
          </a:p>
          <a:p>
            <a:r>
              <a:rPr lang="en-US" sz="1800" dirty="0" smtClean="0"/>
              <a:t>Correspondences are fed to a </a:t>
            </a:r>
            <a:r>
              <a:rPr lang="en-US" sz="1800" b="1" dirty="0" smtClean="0"/>
              <a:t>Geometric Validation </a:t>
            </a:r>
            <a:r>
              <a:rPr lang="en-US" sz="1800" dirty="0" smtClean="0"/>
              <a:t>module that verifies their consensus to:</a:t>
            </a:r>
          </a:p>
          <a:p>
            <a:pPr lvl="1"/>
            <a:r>
              <a:rPr lang="it-IT" sz="1500" dirty="0" smtClean="0"/>
              <a:t>Understand wheter an object is present or not in the scene</a:t>
            </a:r>
            <a:endParaRPr lang="en-US" sz="1500" dirty="0" smtClean="0"/>
          </a:p>
          <a:p>
            <a:pPr lvl="1"/>
            <a:r>
              <a:rPr lang="en-US" sz="1500" dirty="0" smtClean="0"/>
              <a:t>If so, select a subset which identifies the model that has to be recognized</a:t>
            </a:r>
          </a:p>
          <a:p>
            <a:r>
              <a:rPr lang="it-IT" sz="1800" dirty="0" smtClean="0"/>
              <a:t>If a view of a model has enough consensus -&gt; </a:t>
            </a:r>
            <a:r>
              <a:rPr lang="it-IT" sz="1800" b="1" dirty="0" smtClean="0"/>
              <a:t>3D Pose Estimation </a:t>
            </a:r>
            <a:r>
              <a:rPr lang="it-IT" sz="1800" dirty="0" smtClean="0"/>
              <a:t>on the «surviving» correspondence subset</a:t>
            </a:r>
            <a:endParaRPr lang="en-US" sz="18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13618" y="4293096"/>
            <a:ext cx="7574806" cy="2126233"/>
            <a:chOff x="813618" y="3933056"/>
            <a:chExt cx="7070750" cy="2126233"/>
          </a:xfrm>
        </p:grpSpPr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2251893" y="4672831"/>
              <a:ext cx="26035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11"/>
            <p:cNvSpPr>
              <a:spLocks noChangeArrowheads="1"/>
            </p:cNvSpPr>
            <p:nvPr/>
          </p:nvSpPr>
          <p:spPr bwMode="auto">
            <a:xfrm>
              <a:off x="3626668" y="4337869"/>
              <a:ext cx="901700" cy="6397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 smtClean="0">
                  <a:latin typeface="Calibri" pitchFamily="34" charset="0"/>
                </a:rPr>
                <a:t>Feature</a:t>
              </a:r>
            </a:p>
            <a:p>
              <a:pPr algn="ctr"/>
              <a:r>
                <a:rPr lang="it-IT" sz="1600" b="1" dirty="0" smtClean="0">
                  <a:latin typeface="Calibri" pitchFamily="34" charset="0"/>
                </a:rPr>
                <a:t>Description</a:t>
              </a:r>
              <a:endParaRPr lang="it-IT" sz="1600" b="1" dirty="0">
                <a:latin typeface="Calibri" pitchFamily="34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1404168" y="3933056"/>
              <a:ext cx="8382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it-IT" sz="1500" b="1">
                  <a:latin typeface="Calibri" pitchFamily="34" charset="0"/>
                </a:rPr>
                <a:t>OFFLINE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813618" y="5444356"/>
              <a:ext cx="585788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it-IT" sz="1200" b="1">
                  <a:latin typeface="Calibri" pitchFamily="34" charset="0"/>
                </a:rPr>
                <a:t>SCENE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1642293" y="4425181"/>
              <a:ext cx="692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it-IT" sz="1200" b="1">
                  <a:latin typeface="Calibri" pitchFamily="34" charset="0"/>
                </a:rPr>
                <a:t>MODEL </a:t>
              </a:r>
            </a:p>
            <a:p>
              <a:pPr algn="ctr" eaLnBrk="1" hangingPunct="1"/>
              <a:r>
                <a:rPr lang="it-IT" sz="1200" b="1">
                  <a:latin typeface="Calibri" pitchFamily="34" charset="0"/>
                </a:rPr>
                <a:t>VIEWS</a:t>
              </a:r>
            </a:p>
          </p:txBody>
        </p:sp>
        <p:sp>
          <p:nvSpPr>
            <p:cNvPr id="27" name="AutoShape 37"/>
            <p:cNvSpPr>
              <a:spLocks noChangeArrowheads="1"/>
            </p:cNvSpPr>
            <p:nvPr/>
          </p:nvSpPr>
          <p:spPr bwMode="auto">
            <a:xfrm>
              <a:off x="1470844" y="4226745"/>
              <a:ext cx="3352800" cy="970756"/>
            </a:xfrm>
            <a:prstGeom prst="flowChartAlternateProcess">
              <a:avLst/>
            </a:prstGeom>
            <a:noFill/>
            <a:ln w="38100">
              <a:solidFill>
                <a:srgbClr val="FF66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500" b="1"/>
            </a:p>
          </p:txBody>
        </p:sp>
        <p:sp>
          <p:nvSpPr>
            <p:cNvPr id="29" name="AutoShape 44"/>
            <p:cNvSpPr>
              <a:spLocks noChangeArrowheads="1"/>
            </p:cNvSpPr>
            <p:nvPr/>
          </p:nvSpPr>
          <p:spPr bwMode="auto">
            <a:xfrm>
              <a:off x="3609206" y="5404669"/>
              <a:ext cx="903287" cy="6397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 smtClean="0">
                  <a:latin typeface="Calibri" pitchFamily="34" charset="0"/>
                </a:rPr>
                <a:t>Feature</a:t>
              </a:r>
              <a:endParaRPr lang="it-IT" sz="1600" b="1" dirty="0">
                <a:latin typeface="Calibri" pitchFamily="34" charset="0"/>
              </a:endParaRPr>
            </a:p>
            <a:p>
              <a:pPr algn="ctr"/>
              <a:r>
                <a:rPr lang="it-IT" sz="1600" b="1" dirty="0">
                  <a:latin typeface="Calibri" pitchFamily="34" charset="0"/>
                </a:rPr>
                <a:t>Matching</a:t>
              </a:r>
            </a:p>
          </p:txBody>
        </p:sp>
        <p:sp>
          <p:nvSpPr>
            <p:cNvPr id="30" name="Line 46"/>
            <p:cNvSpPr>
              <a:spLocks noChangeShapeType="1"/>
            </p:cNvSpPr>
            <p:nvPr/>
          </p:nvSpPr>
          <p:spPr bwMode="auto">
            <a:xfrm flipV="1">
              <a:off x="1051743" y="5723756"/>
              <a:ext cx="347663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AutoShape 47"/>
            <p:cNvSpPr>
              <a:spLocks noChangeArrowheads="1"/>
            </p:cNvSpPr>
            <p:nvPr/>
          </p:nvSpPr>
          <p:spPr bwMode="auto">
            <a:xfrm>
              <a:off x="1399406" y="5391969"/>
              <a:ext cx="901700" cy="6397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>
                  <a:latin typeface="Calibri" pitchFamily="34" charset="0"/>
                </a:rPr>
                <a:t>Feature </a:t>
              </a:r>
            </a:p>
            <a:p>
              <a:pPr algn="ctr"/>
              <a:r>
                <a:rPr lang="it-IT" sz="1600" b="1" dirty="0">
                  <a:latin typeface="Calibri" pitchFamily="34" charset="0"/>
                </a:rPr>
                <a:t>Detection</a:t>
              </a:r>
            </a:p>
          </p:txBody>
        </p:sp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2301106" y="5723756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>
              <a:off x="4512493" y="5731694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50"/>
            <p:cNvSpPr>
              <a:spLocks noChangeArrowheads="1"/>
            </p:cNvSpPr>
            <p:nvPr/>
          </p:nvSpPr>
          <p:spPr bwMode="auto">
            <a:xfrm>
              <a:off x="4726806" y="5404669"/>
              <a:ext cx="901700" cy="639762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 smtClean="0">
                  <a:latin typeface="Calibri" pitchFamily="34" charset="0"/>
                </a:rPr>
                <a:t>Geometric</a:t>
              </a:r>
            </a:p>
            <a:p>
              <a:pPr algn="ctr"/>
              <a:r>
                <a:rPr lang="it-IT" sz="1600" b="1" dirty="0" smtClean="0">
                  <a:latin typeface="Calibri" pitchFamily="34" charset="0"/>
                </a:rPr>
                <a:t>Validation</a:t>
              </a:r>
              <a:endParaRPr lang="it-IT" sz="1600" b="1" dirty="0">
                <a:latin typeface="Calibri" pitchFamily="34" charset="0"/>
              </a:endParaRPr>
            </a:p>
          </p:txBody>
        </p:sp>
        <p:sp>
          <p:nvSpPr>
            <p:cNvPr id="35" name="AutoShape 51"/>
            <p:cNvSpPr>
              <a:spLocks noChangeArrowheads="1"/>
            </p:cNvSpPr>
            <p:nvPr/>
          </p:nvSpPr>
          <p:spPr bwMode="auto">
            <a:xfrm>
              <a:off x="5849168" y="5403081"/>
              <a:ext cx="903288" cy="63817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>
                  <a:latin typeface="Calibri" pitchFamily="34" charset="0"/>
                </a:rPr>
                <a:t>Best-view</a:t>
              </a:r>
            </a:p>
            <a:p>
              <a:pPr algn="ctr"/>
              <a:r>
                <a:rPr lang="it-IT" sz="1600" b="1">
                  <a:latin typeface="Calibri" pitchFamily="34" charset="0"/>
                </a:rPr>
                <a:t>Selection</a:t>
              </a:r>
            </a:p>
          </p:txBody>
        </p: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>
              <a:off x="5626918" y="5734869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58"/>
            <p:cNvSpPr>
              <a:spLocks noChangeShapeType="1"/>
            </p:cNvSpPr>
            <p:nvPr/>
          </p:nvSpPr>
          <p:spPr bwMode="auto">
            <a:xfrm>
              <a:off x="4064818" y="4990331"/>
              <a:ext cx="0" cy="41433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7"/>
            <p:cNvSpPr>
              <a:spLocks noChangeArrowheads="1"/>
            </p:cNvSpPr>
            <p:nvPr/>
          </p:nvSpPr>
          <p:spPr bwMode="auto">
            <a:xfrm>
              <a:off x="2505893" y="5399906"/>
              <a:ext cx="903288" cy="6397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 smtClean="0">
                  <a:latin typeface="Calibri" pitchFamily="34" charset="0"/>
                </a:rPr>
                <a:t>Feature </a:t>
              </a:r>
            </a:p>
            <a:p>
              <a:pPr algn="ctr"/>
              <a:r>
                <a:rPr lang="it-IT" sz="1600" b="1" dirty="0" smtClean="0">
                  <a:latin typeface="Calibri" pitchFamily="34" charset="0"/>
                </a:rPr>
                <a:t>Description</a:t>
              </a:r>
              <a:endParaRPr lang="it-IT" sz="1600" b="1" dirty="0">
                <a:latin typeface="Calibri" pitchFamily="34" charset="0"/>
              </a:endParaRPr>
            </a:p>
          </p:txBody>
        </p:sp>
        <p:sp>
          <p:nvSpPr>
            <p:cNvPr id="41" name="Line 48"/>
            <p:cNvSpPr>
              <a:spLocks noChangeShapeType="1"/>
            </p:cNvSpPr>
            <p:nvPr/>
          </p:nvSpPr>
          <p:spPr bwMode="auto">
            <a:xfrm>
              <a:off x="3409181" y="5733281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AutoShape 11"/>
            <p:cNvSpPr>
              <a:spLocks noChangeArrowheads="1"/>
            </p:cNvSpPr>
            <p:nvPr/>
          </p:nvSpPr>
          <p:spPr bwMode="auto">
            <a:xfrm>
              <a:off x="2518593" y="4339456"/>
              <a:ext cx="903288" cy="6397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>
                  <a:latin typeface="Calibri" pitchFamily="34" charset="0"/>
                </a:rPr>
                <a:t>Feature</a:t>
              </a:r>
            </a:p>
            <a:p>
              <a:pPr algn="ctr"/>
              <a:r>
                <a:rPr lang="it-IT" sz="1600" b="1" dirty="0">
                  <a:latin typeface="Calibri" pitchFamily="34" charset="0"/>
                </a:rPr>
                <a:t>Detection</a:t>
              </a:r>
            </a:p>
          </p:txBody>
        </p:sp>
        <p:sp>
          <p:nvSpPr>
            <p:cNvPr id="43" name="Line 56"/>
            <p:cNvSpPr>
              <a:spLocks noChangeShapeType="1"/>
            </p:cNvSpPr>
            <p:nvPr/>
          </p:nvSpPr>
          <p:spPr bwMode="auto">
            <a:xfrm>
              <a:off x="3410768" y="4683944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AutoShape 51"/>
            <p:cNvSpPr>
              <a:spLocks noChangeArrowheads="1"/>
            </p:cNvSpPr>
            <p:nvPr/>
          </p:nvSpPr>
          <p:spPr bwMode="auto">
            <a:xfrm>
              <a:off x="6979493" y="5419526"/>
              <a:ext cx="904875" cy="639763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it-IT" sz="1600" b="1" dirty="0" smtClean="0">
                  <a:latin typeface="Calibri" pitchFamily="34" charset="0"/>
                </a:rPr>
                <a:t>Pose </a:t>
              </a:r>
            </a:p>
            <a:p>
              <a:pPr algn="ctr"/>
              <a:r>
                <a:rPr lang="it-IT" sz="1600" b="1" dirty="0" smtClean="0">
                  <a:latin typeface="Calibri" pitchFamily="34" charset="0"/>
                </a:rPr>
                <a:t>Estimation</a:t>
              </a:r>
              <a:endParaRPr lang="it-IT" sz="1600" b="1" dirty="0">
                <a:latin typeface="Calibri" pitchFamily="34" charset="0"/>
              </a:endParaRPr>
            </a:p>
          </p:txBody>
        </p:sp>
        <p:sp>
          <p:nvSpPr>
            <p:cNvPr id="45" name="Line 52"/>
            <p:cNvSpPr>
              <a:spLocks noChangeShapeType="1"/>
            </p:cNvSpPr>
            <p:nvPr/>
          </p:nvSpPr>
          <p:spPr bwMode="auto">
            <a:xfrm>
              <a:off x="6742931" y="5733281"/>
              <a:ext cx="215900" cy="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 smtClean="0"/>
              <a:t>2D/3D feature detection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3056" y="1700808"/>
            <a:ext cx="5345088" cy="3096344"/>
          </a:xfrm>
        </p:spPr>
        <p:txBody>
          <a:bodyPr/>
          <a:lstStyle/>
          <a:p>
            <a:r>
              <a:rPr lang="it-IT" sz="1800" dirty="0" smtClean="0"/>
              <a:t>Double flow of features: </a:t>
            </a:r>
          </a:p>
          <a:p>
            <a:pPr lvl="1"/>
            <a:r>
              <a:rPr lang="it-IT" sz="1500" dirty="0" smtClean="0"/>
              <a:t>«2D» features relative to the color image (RGB)</a:t>
            </a:r>
          </a:p>
          <a:p>
            <a:pPr lvl="1"/>
            <a:r>
              <a:rPr lang="it-IT" sz="1500" dirty="0" smtClean="0"/>
              <a:t>«3D» features relative to the range map (D)</a:t>
            </a:r>
          </a:p>
          <a:p>
            <a:r>
              <a:rPr lang="it-IT" sz="1800" dirty="0" smtClean="0"/>
              <a:t>For both feature sets, the SURF detector [Bay et al. CVIU08] is applied on the texture image </a:t>
            </a:r>
            <a:r>
              <a:rPr lang="it-IT" sz="1800" dirty="0" smtClean="0"/>
              <a:t>(often not </a:t>
            </a:r>
            <a:r>
              <a:rPr lang="it-IT" sz="1800" dirty="0" smtClean="0"/>
              <a:t>enough features on the range map)</a:t>
            </a:r>
          </a:p>
          <a:p>
            <a:r>
              <a:rPr lang="it-IT" sz="1800" dirty="0" smtClean="0"/>
              <a:t>Features are extracted on each model view (offline) and on the scene (online) </a:t>
            </a:r>
            <a:endParaRPr lang="en-US" sz="1800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5250391" y="5200110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1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3" name="AutoShape 47"/>
          <p:cNvSpPr>
            <a:spLocks noChangeArrowheads="1"/>
          </p:cNvSpPr>
          <p:nvPr/>
        </p:nvSpPr>
        <p:spPr bwMode="auto">
          <a:xfrm>
            <a:off x="3299716" y="6061876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>
                <a:latin typeface="Calibri" pitchFamily="34" charset="0"/>
              </a:rPr>
              <a:t>Detection</a:t>
            </a:r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0" name="AutoShape 47"/>
          <p:cNvSpPr>
            <a:spLocks noChangeArrowheads="1"/>
          </p:cNvSpPr>
          <p:nvPr/>
        </p:nvSpPr>
        <p:spPr bwMode="auto">
          <a:xfrm>
            <a:off x="4268797" y="6068365"/>
            <a:ext cx="79111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>
            <a:off x="4279919" y="5201407"/>
            <a:ext cx="791116" cy="52303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>
                <a:latin typeface="Calibri" pitchFamily="34" charset="0"/>
              </a:rPr>
              <a:t>Detection</a:t>
            </a:r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pic>
        <p:nvPicPr>
          <p:cNvPr id="26" name="Picture 2" descr="D:\Fede\MyTalks\2011 RGBD Workshop\bunny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1" t="5078" b="51532"/>
          <a:stretch/>
        </p:blipFill>
        <p:spPr bwMode="auto">
          <a:xfrm>
            <a:off x="7478360" y="4332661"/>
            <a:ext cx="933509" cy="155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Fede\MyTalks\2011 RGBD Workshop\bunny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2" t="5646" r="32225" b="13462"/>
          <a:stretch/>
        </p:blipFill>
        <p:spPr bwMode="auto">
          <a:xfrm>
            <a:off x="5977361" y="1628800"/>
            <a:ext cx="3001999" cy="255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 smtClean="0"/>
              <a:t>2D/3D feature description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3056" y="1700808"/>
            <a:ext cx="8369424" cy="3096344"/>
          </a:xfrm>
        </p:spPr>
        <p:txBody>
          <a:bodyPr/>
          <a:lstStyle/>
          <a:p>
            <a:r>
              <a:rPr lang="it-IT" sz="1800" dirty="0" smtClean="0"/>
              <a:t>«2D» (RGB) features are described using the SURF descriptor [Bay et al</a:t>
            </a:r>
            <a:r>
              <a:rPr lang="it-IT" sz="1800" dirty="0"/>
              <a:t>. CVIU08</a:t>
            </a:r>
            <a:r>
              <a:rPr lang="it-IT" sz="1800" dirty="0" smtClean="0"/>
              <a:t>]</a:t>
            </a:r>
          </a:p>
          <a:p>
            <a:r>
              <a:rPr lang="it-IT" sz="1800" dirty="0" smtClean="0"/>
              <a:t>«3D» (Depth) features are described using the SHOT 3D descriptor [Tombari et al. ECCV10]</a:t>
            </a:r>
            <a:endParaRPr lang="it-IT" sz="1500" dirty="0" smtClean="0"/>
          </a:p>
          <a:p>
            <a:r>
              <a:rPr lang="it-IT" sz="1800" dirty="0" smtClean="0"/>
              <a:t>This requires the range map to be transformed into a 3D mesh</a:t>
            </a:r>
          </a:p>
          <a:p>
            <a:pPr lvl="1"/>
            <a:r>
              <a:rPr lang="it-IT" sz="1500" dirty="0" smtClean="0"/>
              <a:t>2D points are backprojected to 3D using camera calibration and the depths</a:t>
            </a:r>
          </a:p>
          <a:p>
            <a:pPr lvl="1"/>
            <a:r>
              <a:rPr lang="it-IT" sz="1500" dirty="0" smtClean="0"/>
              <a:t>Triangles are built up using the lattice of the range map</a:t>
            </a:r>
            <a:endParaRPr lang="it-IT" sz="1500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5250391" y="5200110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1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0" name="AutoShape 47"/>
          <p:cNvSpPr>
            <a:spLocks noChangeArrowheads="1"/>
          </p:cNvSpPr>
          <p:nvPr/>
        </p:nvSpPr>
        <p:spPr bwMode="auto">
          <a:xfrm>
            <a:off x="4268797" y="6068365"/>
            <a:ext cx="791116" cy="52303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 smtClean="0"/>
              <a:t>The SHOT </a:t>
            </a:r>
            <a:r>
              <a:rPr lang="it-IT" sz="3200" dirty="0" err="1" smtClean="0"/>
              <a:t>descriptor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3056" y="1700808"/>
            <a:ext cx="8153400" cy="3096344"/>
          </a:xfrm>
        </p:spPr>
        <p:txBody>
          <a:bodyPr/>
          <a:lstStyle/>
          <a:p>
            <a:pPr lvl="1"/>
            <a:endParaRPr lang="en-GB" sz="1500" dirty="0" smtClean="0"/>
          </a:p>
          <a:p>
            <a:endParaRPr lang="it-IT" sz="1800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5250391" y="5200110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1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0" name="AutoShape 47"/>
          <p:cNvSpPr>
            <a:spLocks noChangeArrowheads="1"/>
          </p:cNvSpPr>
          <p:nvPr/>
        </p:nvSpPr>
        <p:spPr bwMode="auto">
          <a:xfrm>
            <a:off x="4268797" y="6068365"/>
            <a:ext cx="791116" cy="52303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grpSp>
        <p:nvGrpSpPr>
          <p:cNvPr id="38" name="Group 4"/>
          <p:cNvGrpSpPr>
            <a:grpSpLocks/>
          </p:cNvGrpSpPr>
          <p:nvPr/>
        </p:nvGrpSpPr>
        <p:grpSpPr bwMode="auto">
          <a:xfrm>
            <a:off x="2915816" y="1874564"/>
            <a:ext cx="2820988" cy="2922588"/>
            <a:chOff x="3552" y="998"/>
            <a:chExt cx="1777" cy="1841"/>
          </a:xfrm>
        </p:grpSpPr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" y="998"/>
              <a:ext cx="1777" cy="1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Segnaposto contenuto 2"/>
            <p:cNvSpPr>
              <a:spLocks/>
            </p:cNvSpPr>
            <p:nvPr/>
          </p:nvSpPr>
          <p:spPr bwMode="auto">
            <a:xfrm>
              <a:off x="3592" y="2613"/>
              <a:ext cx="1724" cy="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19088" indent="-319088" algn="ctr">
                <a:lnSpc>
                  <a:spcPct val="80000"/>
                </a:lnSpc>
                <a:buFont typeface="Wingdings" pitchFamily="2" charset="2"/>
                <a:buNone/>
              </a:pPr>
              <a:r>
                <a:rPr lang="en-US" sz="1300" dirty="0" smtClean="0">
                  <a:solidFill>
                    <a:schemeClr val="tx2"/>
                  </a:solidFill>
                </a:rPr>
                <a:t>Robust </a:t>
              </a:r>
              <a:r>
                <a:rPr lang="en-US" sz="1300" dirty="0">
                  <a:solidFill>
                    <a:schemeClr val="tx2"/>
                  </a:solidFill>
                </a:rPr>
                <a:t>local </a:t>
              </a:r>
              <a:r>
                <a:rPr lang="en-US" sz="1300" dirty="0" smtClean="0">
                  <a:solidFill>
                    <a:schemeClr val="tx2"/>
                  </a:solidFill>
                </a:rPr>
                <a:t>RF</a:t>
              </a:r>
              <a:endParaRPr lang="en-US" sz="1300" dirty="0">
                <a:solidFill>
                  <a:schemeClr val="tx2"/>
                </a:solidFill>
              </a:endParaRPr>
            </a:p>
          </p:txBody>
        </p:sp>
      </p:grp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179512" y="1628800"/>
            <a:ext cx="315092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lang="en-GB" sz="1600" dirty="0" smtClean="0">
                <a:latin typeface="+mn-lt"/>
              </a:rPr>
              <a:t>Hybrid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structure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between signatures and histograms</a:t>
            </a:r>
          </a:p>
          <a:p>
            <a:pPr marL="776288" lvl="1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GB" sz="1300" baseline="0" dirty="0" smtClean="0">
                <a:latin typeface="+mn-lt"/>
              </a:rPr>
              <a:t>Signatures are descriptive</a:t>
            </a:r>
          </a:p>
          <a:p>
            <a:pPr marL="776288" lvl="1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kumimoji="0" lang="en-GB" sz="1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Histograms are robust</a:t>
            </a:r>
          </a:p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Signatures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require  a repeatable local Reference Frame</a:t>
            </a:r>
          </a:p>
          <a:p>
            <a:pPr marL="776288" lvl="1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GB" sz="1300" baseline="0" dirty="0" smtClean="0">
                <a:latin typeface="+mn-lt"/>
              </a:rPr>
              <a:t>Computed as the </a:t>
            </a:r>
            <a:r>
              <a:rPr lang="en-GB" sz="1300" b="1" baseline="0" dirty="0" smtClean="0">
                <a:latin typeface="+mn-lt"/>
              </a:rPr>
              <a:t>disambiguated</a:t>
            </a:r>
            <a:r>
              <a:rPr lang="en-GB" sz="1300" dirty="0" smtClean="0">
                <a:latin typeface="+mn-lt"/>
              </a:rPr>
              <a:t> </a:t>
            </a:r>
            <a:r>
              <a:rPr lang="en-GB" sz="1300" dirty="0" err="1" smtClean="0">
                <a:latin typeface="+mn-lt"/>
              </a:rPr>
              <a:t>eigenvalue</a:t>
            </a:r>
            <a:r>
              <a:rPr lang="en-GB" sz="1300" dirty="0" smtClean="0">
                <a:latin typeface="+mn-lt"/>
              </a:rPr>
              <a:t> decomposition of the neighbourhood scatter matrix</a:t>
            </a:r>
          </a:p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GB" sz="1600" dirty="0" smtClean="0">
                <a:latin typeface="+mn-lt"/>
              </a:rPr>
              <a:t>Each sector of the signature structure is described with a histogram of normal angles</a:t>
            </a:r>
            <a:endParaRPr lang="it-IT" sz="1600" dirty="0" smtClean="0">
              <a:latin typeface="+mn-lt"/>
            </a:endParaRPr>
          </a:p>
          <a:p>
            <a:pPr marL="319088" indent="-319088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kumimoji="0" lang="en-GB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Descriptor</a:t>
            </a:r>
            <a:r>
              <a:rPr kumimoji="0" lang="en-GB" sz="16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normalized to sum up to 1 to be robust to point density variations.</a:t>
            </a:r>
            <a:endParaRPr kumimoji="0" lang="en-GB" sz="1600" b="0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2" name="Group 34"/>
          <p:cNvGrpSpPr>
            <a:grpSpLocks/>
          </p:cNvGrpSpPr>
          <p:nvPr/>
        </p:nvGrpSpPr>
        <p:grpSpPr bwMode="auto">
          <a:xfrm>
            <a:off x="3779912" y="3789040"/>
            <a:ext cx="1150937" cy="487363"/>
            <a:chOff x="198" y="3255"/>
            <a:chExt cx="1621" cy="760"/>
          </a:xfrm>
        </p:grpSpPr>
        <p:sp>
          <p:nvSpPr>
            <p:cNvPr id="43" name="Line 35"/>
            <p:cNvSpPr>
              <a:spLocks noChangeShapeType="1"/>
            </p:cNvSpPr>
            <p:nvPr/>
          </p:nvSpPr>
          <p:spPr bwMode="auto">
            <a:xfrm>
              <a:off x="200" y="3255"/>
              <a:ext cx="1" cy="760"/>
            </a:xfrm>
            <a:prstGeom prst="line">
              <a:avLst/>
            </a:prstGeom>
            <a:noFill/>
            <a:ln w="25560">
              <a:solidFill>
                <a:srgbClr val="001E64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 flipH="1">
              <a:off x="198" y="4009"/>
              <a:ext cx="1621" cy="0"/>
            </a:xfrm>
            <a:prstGeom prst="line">
              <a:avLst/>
            </a:prstGeom>
            <a:noFill/>
            <a:ln w="25527">
              <a:solidFill>
                <a:srgbClr val="001E64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203" y="3796"/>
              <a:ext cx="153" cy="213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362" y="3769"/>
              <a:ext cx="152" cy="240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21" y="3567"/>
              <a:ext cx="151" cy="443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679" y="3334"/>
              <a:ext cx="152" cy="675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40" y="3476"/>
              <a:ext cx="151" cy="531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1002" y="3612"/>
              <a:ext cx="152" cy="398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1164" y="3750"/>
              <a:ext cx="153" cy="258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1326" y="3783"/>
              <a:ext cx="152" cy="225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1488" y="3836"/>
              <a:ext cx="153" cy="172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4" name="Group 46"/>
          <p:cNvGrpSpPr>
            <a:grpSpLocks/>
          </p:cNvGrpSpPr>
          <p:nvPr/>
        </p:nvGrpSpPr>
        <p:grpSpPr bwMode="auto">
          <a:xfrm>
            <a:off x="3923928" y="2780928"/>
            <a:ext cx="1150937" cy="487363"/>
            <a:chOff x="198" y="3255"/>
            <a:chExt cx="1621" cy="760"/>
          </a:xfrm>
        </p:grpSpPr>
        <p:sp>
          <p:nvSpPr>
            <p:cNvPr id="55" name="Line 47"/>
            <p:cNvSpPr>
              <a:spLocks noChangeShapeType="1"/>
            </p:cNvSpPr>
            <p:nvPr/>
          </p:nvSpPr>
          <p:spPr bwMode="auto">
            <a:xfrm>
              <a:off x="200" y="3255"/>
              <a:ext cx="1" cy="760"/>
            </a:xfrm>
            <a:prstGeom prst="line">
              <a:avLst/>
            </a:prstGeom>
            <a:noFill/>
            <a:ln w="25560">
              <a:solidFill>
                <a:srgbClr val="001E64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Line 48"/>
            <p:cNvSpPr>
              <a:spLocks noChangeShapeType="1"/>
            </p:cNvSpPr>
            <p:nvPr/>
          </p:nvSpPr>
          <p:spPr bwMode="auto">
            <a:xfrm flipH="1">
              <a:off x="198" y="4009"/>
              <a:ext cx="1621" cy="0"/>
            </a:xfrm>
            <a:prstGeom prst="line">
              <a:avLst/>
            </a:prstGeom>
            <a:noFill/>
            <a:ln w="25527">
              <a:solidFill>
                <a:srgbClr val="001E64"/>
              </a:solidFill>
              <a:miter lim="800000"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Rectangle 49"/>
            <p:cNvSpPr>
              <a:spLocks noChangeArrowheads="1"/>
            </p:cNvSpPr>
            <p:nvPr/>
          </p:nvSpPr>
          <p:spPr bwMode="auto">
            <a:xfrm>
              <a:off x="203" y="3796"/>
              <a:ext cx="153" cy="213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362" y="3769"/>
              <a:ext cx="152" cy="240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21" y="3567"/>
              <a:ext cx="151" cy="443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679" y="3334"/>
              <a:ext cx="152" cy="675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840" y="3476"/>
              <a:ext cx="151" cy="531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1002" y="3612"/>
              <a:ext cx="152" cy="398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1164" y="3750"/>
              <a:ext cx="153" cy="258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1326" y="3783"/>
              <a:ext cx="152" cy="225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1488" y="3836"/>
              <a:ext cx="153" cy="172"/>
            </a:xfrm>
            <a:prstGeom prst="rect">
              <a:avLst/>
            </a:prstGeom>
            <a:solidFill>
              <a:srgbClr val="3366FF"/>
            </a:solidFill>
            <a:ln w="19080">
              <a:solidFill>
                <a:srgbClr val="001E64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0" name="Gruppo 149"/>
          <p:cNvGrpSpPr>
            <a:grpSpLocks noChangeAspect="1"/>
          </p:cNvGrpSpPr>
          <p:nvPr/>
        </p:nvGrpSpPr>
        <p:grpSpPr>
          <a:xfrm>
            <a:off x="6877024" y="2924944"/>
            <a:ext cx="1799432" cy="1942307"/>
            <a:chOff x="45516800" y="15716250"/>
            <a:chExt cx="3598863" cy="3884613"/>
          </a:xfrm>
        </p:grpSpPr>
        <p:pic>
          <p:nvPicPr>
            <p:cNvPr id="127" name="Picture 122" descr="Surface_normal_illustration_2normals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516800" y="15716250"/>
              <a:ext cx="3598863" cy="3884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2" name="Connettore 2 122"/>
            <p:cNvCxnSpPr>
              <a:cxnSpLocks noChangeShapeType="1"/>
            </p:cNvCxnSpPr>
            <p:nvPr/>
          </p:nvCxnSpPr>
          <p:spPr bwMode="auto">
            <a:xfrm rot="5400000" flipH="1" flipV="1">
              <a:off x="46653450" y="16897350"/>
              <a:ext cx="1905000" cy="609600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prstDash val="sysDash"/>
              <a:round/>
              <a:headEnd/>
              <a:tailEnd type="arrow" w="lg" len="lg"/>
            </a:ln>
          </p:spPr>
        </p:cxnSp>
        <p:sp>
          <p:nvSpPr>
            <p:cNvPr id="143" name="Arco 142"/>
            <p:cNvSpPr/>
            <p:nvPr/>
          </p:nvSpPr>
          <p:spPr bwMode="auto">
            <a:xfrm>
              <a:off x="46691550" y="17164050"/>
              <a:ext cx="1219200" cy="838200"/>
            </a:xfrm>
            <a:prstGeom prst="arc">
              <a:avLst>
                <a:gd name="adj1" fmla="val 16200011"/>
                <a:gd name="adj2" fmla="val 18642833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4321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5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Text Box 123"/>
            <p:cNvSpPr txBox="1">
              <a:spLocks noChangeArrowheads="1"/>
            </p:cNvSpPr>
            <p:nvPr/>
          </p:nvSpPr>
          <p:spPr bwMode="auto">
            <a:xfrm>
              <a:off x="46691550" y="16859250"/>
              <a:ext cx="685800" cy="61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l-GR" sz="1400" dirty="0">
                  <a:cs typeface="Arial" pitchFamily="34" charset="0"/>
                </a:rPr>
                <a:t>θ</a:t>
              </a:r>
              <a:r>
                <a:rPr lang="it-IT" sz="1400" baseline="-25000" dirty="0">
                  <a:cs typeface="Arial" pitchFamily="34" charset="0"/>
                </a:rPr>
                <a:t>i</a:t>
              </a:r>
              <a:endParaRPr lang="el-GR" sz="1400" baseline="-25000" dirty="0">
                <a:cs typeface="Arial" pitchFamily="34" charset="0"/>
              </a:endParaRPr>
            </a:p>
          </p:txBody>
        </p:sp>
        <p:cxnSp>
          <p:nvCxnSpPr>
            <p:cNvPr id="145" name="Connettore 1 127"/>
            <p:cNvCxnSpPr>
              <a:cxnSpLocks noChangeShapeType="1"/>
            </p:cNvCxnSpPr>
            <p:nvPr/>
          </p:nvCxnSpPr>
          <p:spPr bwMode="auto">
            <a:xfrm>
              <a:off x="47910750" y="16249650"/>
              <a:ext cx="1143000" cy="60960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 type="stealth" w="lg" len="lg"/>
              <a:tailEnd type="none" w="lg" len="lg"/>
            </a:ln>
          </p:spPr>
        </p:cxnSp>
        <p:cxnSp>
          <p:nvCxnSpPr>
            <p:cNvPr id="146" name="Connettore 1 128"/>
            <p:cNvCxnSpPr>
              <a:cxnSpLocks noChangeShapeType="1"/>
            </p:cNvCxnSpPr>
            <p:nvPr/>
          </p:nvCxnSpPr>
          <p:spPr bwMode="auto">
            <a:xfrm>
              <a:off x="47301150" y="18154650"/>
              <a:ext cx="1143000" cy="60960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round/>
              <a:headEnd type="stealth" w="lg" len="lg"/>
              <a:tailEnd/>
            </a:ln>
          </p:spPr>
        </p:cxnSp>
        <p:cxnSp>
          <p:nvCxnSpPr>
            <p:cNvPr id="147" name="Connettore 2 132"/>
            <p:cNvCxnSpPr>
              <a:cxnSpLocks noChangeShapeType="1"/>
            </p:cNvCxnSpPr>
            <p:nvPr/>
          </p:nvCxnSpPr>
          <p:spPr bwMode="auto">
            <a:xfrm rot="5400000" flipH="1" flipV="1">
              <a:off x="47796454" y="17506950"/>
              <a:ext cx="1905000" cy="609600"/>
            </a:xfrm>
            <a:prstGeom prst="straightConnector1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 type="arrow" w="lg" len="lg"/>
            </a:ln>
          </p:spPr>
        </p:cxnSp>
      </p:grpSp>
      <p:grpSp>
        <p:nvGrpSpPr>
          <p:cNvPr id="148" name="Gruppo 147"/>
          <p:cNvGrpSpPr>
            <a:grpSpLocks noChangeAspect="1"/>
          </p:cNvGrpSpPr>
          <p:nvPr/>
        </p:nvGrpSpPr>
        <p:grpSpPr>
          <a:xfrm>
            <a:off x="5815010" y="1628799"/>
            <a:ext cx="2501406" cy="1582563"/>
            <a:chOff x="39218835" y="17060233"/>
            <a:chExt cx="6253515" cy="3956408"/>
          </a:xfrm>
        </p:grpSpPr>
        <p:grpSp>
          <p:nvGrpSpPr>
            <p:cNvPr id="128" name="Gruppo 92"/>
            <p:cNvGrpSpPr>
              <a:grpSpLocks/>
            </p:cNvGrpSpPr>
            <p:nvPr/>
          </p:nvGrpSpPr>
          <p:grpSpPr bwMode="auto">
            <a:xfrm>
              <a:off x="40049450" y="17748252"/>
              <a:ext cx="5422900" cy="3268389"/>
              <a:chOff x="34328100" y="15973425"/>
              <a:chExt cx="4648200" cy="2940902"/>
            </a:xfrm>
          </p:grpSpPr>
          <p:sp>
            <p:nvSpPr>
              <p:cNvPr id="129" name="Line 110"/>
              <p:cNvSpPr>
                <a:spLocks noChangeShapeType="1"/>
              </p:cNvSpPr>
              <p:nvPr/>
            </p:nvSpPr>
            <p:spPr bwMode="auto">
              <a:xfrm>
                <a:off x="34328100" y="15973425"/>
                <a:ext cx="14355" cy="2276439"/>
              </a:xfrm>
              <a:prstGeom prst="line">
                <a:avLst/>
              </a:prstGeom>
              <a:noFill/>
              <a:ln w="25560">
                <a:solidFill>
                  <a:srgbClr val="001E64"/>
                </a:solidFill>
                <a:miter lim="800000"/>
                <a:headEnd type="triangle" w="med" len="med"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Line 111"/>
              <p:cNvSpPr>
                <a:spLocks noChangeShapeType="1"/>
              </p:cNvSpPr>
              <p:nvPr/>
            </p:nvSpPr>
            <p:spPr bwMode="auto">
              <a:xfrm flipH="1">
                <a:off x="34333863" y="18234900"/>
                <a:ext cx="4642437" cy="0"/>
              </a:xfrm>
              <a:prstGeom prst="line">
                <a:avLst/>
              </a:prstGeom>
              <a:noFill/>
              <a:ln w="25527">
                <a:solidFill>
                  <a:srgbClr val="001E64"/>
                </a:solidFill>
                <a:miter lim="800000"/>
                <a:headEnd type="triangle" w="med" len="med"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Rectangle 112"/>
              <p:cNvSpPr>
                <a:spLocks noChangeArrowheads="1"/>
              </p:cNvSpPr>
              <p:nvPr/>
            </p:nvSpPr>
            <p:spPr bwMode="auto">
              <a:xfrm>
                <a:off x="34348183" y="17703678"/>
                <a:ext cx="438182" cy="531222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Rectangle 113"/>
              <p:cNvSpPr>
                <a:spLocks noChangeArrowheads="1"/>
              </p:cNvSpPr>
              <p:nvPr/>
            </p:nvSpPr>
            <p:spPr bwMode="auto">
              <a:xfrm>
                <a:off x="34803548" y="17636340"/>
                <a:ext cx="435318" cy="598560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Rectangle 114"/>
              <p:cNvSpPr>
                <a:spLocks noChangeArrowheads="1"/>
              </p:cNvSpPr>
              <p:nvPr/>
            </p:nvSpPr>
            <p:spPr bwMode="auto">
              <a:xfrm>
                <a:off x="35258914" y="17132553"/>
                <a:ext cx="432454" cy="1104841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Rectangle 115"/>
              <p:cNvSpPr>
                <a:spLocks noChangeArrowheads="1"/>
              </p:cNvSpPr>
              <p:nvPr/>
            </p:nvSpPr>
            <p:spPr bwMode="auto">
              <a:xfrm>
                <a:off x="35711415" y="16551451"/>
                <a:ext cx="435318" cy="1683449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Rectangle 116"/>
              <p:cNvSpPr>
                <a:spLocks noChangeArrowheads="1"/>
              </p:cNvSpPr>
              <p:nvPr/>
            </p:nvSpPr>
            <p:spPr bwMode="auto">
              <a:xfrm>
                <a:off x="36172509" y="16905592"/>
                <a:ext cx="432454" cy="1324313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Rectangle 117"/>
              <p:cNvSpPr>
                <a:spLocks noChangeArrowheads="1"/>
              </p:cNvSpPr>
              <p:nvPr/>
            </p:nvSpPr>
            <p:spPr bwMode="auto">
              <a:xfrm>
                <a:off x="36636466" y="17244783"/>
                <a:ext cx="435318" cy="992611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Rectangle 118"/>
              <p:cNvSpPr>
                <a:spLocks noChangeArrowheads="1"/>
              </p:cNvSpPr>
              <p:nvPr/>
            </p:nvSpPr>
            <p:spPr bwMode="auto">
              <a:xfrm>
                <a:off x="37100423" y="17588954"/>
                <a:ext cx="438182" cy="643452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Rectangle 119"/>
              <p:cNvSpPr>
                <a:spLocks noChangeArrowheads="1"/>
              </p:cNvSpPr>
              <p:nvPr/>
            </p:nvSpPr>
            <p:spPr bwMode="auto">
              <a:xfrm>
                <a:off x="37564381" y="17671256"/>
                <a:ext cx="435318" cy="561150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Rectangle 120"/>
              <p:cNvSpPr>
                <a:spLocks noChangeArrowheads="1"/>
              </p:cNvSpPr>
              <p:nvPr/>
            </p:nvSpPr>
            <p:spPr bwMode="auto">
              <a:xfrm>
                <a:off x="38028338" y="17803438"/>
                <a:ext cx="438182" cy="428968"/>
              </a:xfrm>
              <a:prstGeom prst="rect">
                <a:avLst/>
              </a:prstGeom>
              <a:solidFill>
                <a:srgbClr val="3366FF"/>
              </a:solidFill>
              <a:ln w="19080">
                <a:solidFill>
                  <a:srgbClr val="001E6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Text Box 123"/>
              <p:cNvSpPr txBox="1">
                <a:spLocks noChangeArrowheads="1"/>
              </p:cNvSpPr>
              <p:nvPr/>
            </p:nvSpPr>
            <p:spPr bwMode="auto">
              <a:xfrm>
                <a:off x="36004500" y="18360450"/>
                <a:ext cx="1411287" cy="5538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cos</a:t>
                </a: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l-G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itchFamily="34" charset="0"/>
                  </a:rPr>
                  <a:t>θ</a:t>
                </a:r>
                <a:r>
                  <a:rPr kumimoji="0" lang="it-IT" sz="1400" b="0" i="0" u="none" strike="noStrike" kern="0" cap="none" spc="0" normalizeH="0" baseline="-2500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Arial" pitchFamily="34" charset="0"/>
                  </a:rPr>
                  <a:t>i</a:t>
                </a:r>
                <a:endParaRPr kumimoji="0" lang="el-GR" sz="1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</p:grpSp>
        <p:sp>
          <p:nvSpPr>
            <p:cNvPr id="141" name="Text Box 123"/>
            <p:cNvSpPr txBox="1">
              <a:spLocks noChangeArrowheads="1"/>
            </p:cNvSpPr>
            <p:nvPr/>
          </p:nvSpPr>
          <p:spPr bwMode="auto">
            <a:xfrm rot="16200000">
              <a:off x="38006027" y="18273041"/>
              <a:ext cx="3228022" cy="80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4498" tIns="52249" rIns="104498" bIns="52249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Normal</a:t>
              </a:r>
              <a:r>
                <a:rPr kumimoji="0" lang="it-IT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count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151" name="Freccia curva 150"/>
          <p:cNvSpPr/>
          <p:nvPr/>
        </p:nvSpPr>
        <p:spPr>
          <a:xfrm flipV="1">
            <a:off x="7092280" y="3284984"/>
            <a:ext cx="360040" cy="504056"/>
          </a:xfrm>
          <a:prstGeom prst="bentArrow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 smtClean="0"/>
              <a:t>The C-SHOT </a:t>
            </a:r>
            <a:r>
              <a:rPr lang="it-IT" sz="3200" dirty="0" err="1" smtClean="0"/>
              <a:t>descriptor</a:t>
            </a:r>
            <a:endParaRPr lang="en-US" sz="3200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5250391" y="5200110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1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0" name="AutoShape 47"/>
          <p:cNvSpPr>
            <a:spLocks noChangeArrowheads="1"/>
          </p:cNvSpPr>
          <p:nvPr/>
        </p:nvSpPr>
        <p:spPr bwMode="auto">
          <a:xfrm>
            <a:off x="4268797" y="6068365"/>
            <a:ext cx="791116" cy="523030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grpSp>
        <p:nvGrpSpPr>
          <p:cNvPr id="131" name="Gruppo 130"/>
          <p:cNvGrpSpPr/>
          <p:nvPr/>
        </p:nvGrpSpPr>
        <p:grpSpPr>
          <a:xfrm>
            <a:off x="3059176" y="1594822"/>
            <a:ext cx="5905312" cy="3274338"/>
            <a:chOff x="447310" y="866775"/>
            <a:chExt cx="8010890" cy="4441825"/>
          </a:xfrm>
        </p:grpSpPr>
        <p:pic>
          <p:nvPicPr>
            <p:cNvPr id="28" name="Immagine 27" descr="sferaSHOT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19500" y="866775"/>
              <a:ext cx="1735138" cy="180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CasellaDiTesto 28"/>
            <p:cNvSpPr txBox="1"/>
            <p:nvPr/>
          </p:nvSpPr>
          <p:spPr>
            <a:xfrm>
              <a:off x="685800" y="3629025"/>
              <a:ext cx="1574800" cy="2444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/>
              <a:r>
                <a:rPr lang="it-IT" sz="1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Shape Step (S</a:t>
              </a:r>
              <a:r>
                <a:rPr lang="it-IT" sz="1000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S)</a:t>
              </a:r>
            </a:p>
          </p:txBody>
        </p:sp>
        <p:sp>
          <p:nvSpPr>
            <p:cNvPr id="30" name="Parentesi graffa chiusa 29"/>
            <p:cNvSpPr>
              <a:spLocks/>
            </p:cNvSpPr>
            <p:nvPr/>
          </p:nvSpPr>
          <p:spPr bwMode="auto">
            <a:xfrm rot="5400000">
              <a:off x="2405856" y="2032794"/>
              <a:ext cx="217488" cy="3810000"/>
            </a:xfrm>
            <a:prstGeom prst="rightBrace">
              <a:avLst>
                <a:gd name="adj1" fmla="val 10219"/>
                <a:gd name="adj2" fmla="val 50000"/>
              </a:avLst>
            </a:prstGeom>
            <a:noFill/>
            <a:ln w="38100" algn="ctr">
              <a:solidFill>
                <a:srgbClr val="FF6600"/>
              </a:solidFill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+mn-lt"/>
              </a:endParaRPr>
            </a:p>
          </p:txBody>
        </p:sp>
        <p:sp>
          <p:nvSpPr>
            <p:cNvPr id="31" name="Parentesi graffa chiusa 30"/>
            <p:cNvSpPr>
              <a:spLocks/>
            </p:cNvSpPr>
            <p:nvPr/>
          </p:nvSpPr>
          <p:spPr bwMode="auto">
            <a:xfrm rot="5400000">
              <a:off x="6404769" y="2126456"/>
              <a:ext cx="217488" cy="3622675"/>
            </a:xfrm>
            <a:prstGeom prst="rightBrace">
              <a:avLst>
                <a:gd name="adj1" fmla="val 9254"/>
                <a:gd name="adj2" fmla="val 50000"/>
              </a:avLst>
            </a:prstGeom>
            <a:noFill/>
            <a:ln w="38100" algn="ctr">
              <a:solidFill>
                <a:srgbClr val="339966"/>
              </a:solidFill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t-IT">
                <a:latin typeface="+mn-lt"/>
              </a:endParaRPr>
            </a:p>
          </p:txBody>
        </p:sp>
        <p:sp>
          <p:nvSpPr>
            <p:cNvPr id="32" name="CasellaDiTesto 46"/>
            <p:cNvSpPr txBox="1"/>
            <p:nvPr/>
          </p:nvSpPr>
          <p:spPr>
            <a:xfrm>
              <a:off x="4972050" y="3621087"/>
              <a:ext cx="1505930" cy="500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/>
              <a:r>
                <a:rPr lang="it-IT" sz="1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Color </a:t>
              </a:r>
              <a:r>
                <a:rPr lang="it-IT" sz="1000" b="1" dirty="0" err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Step</a:t>
              </a:r>
              <a:r>
                <a:rPr lang="it-IT" sz="1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(S</a:t>
              </a:r>
              <a:r>
                <a:rPr lang="it-IT" sz="1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</a:t>
              </a:r>
              <a:r>
                <a:rPr lang="it-IT" sz="1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</a:p>
            <a:p>
              <a:pPr eaLnBrk="1" hangingPunct="1"/>
              <a:endParaRPr lang="it-IT" sz="1000" b="1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1743075" y="4864100"/>
              <a:ext cx="2168463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Shape description</a:t>
              </a:r>
            </a:p>
          </p:txBody>
        </p:sp>
        <p:sp>
          <p:nvSpPr>
            <p:cNvPr id="34" name="Text Box 35"/>
            <p:cNvSpPr txBox="1">
              <a:spLocks noChangeArrowheads="1"/>
            </p:cNvSpPr>
            <p:nvPr/>
          </p:nvSpPr>
          <p:spPr bwMode="auto">
            <a:xfrm>
              <a:off x="5543550" y="4867275"/>
              <a:ext cx="2288046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Texture description</a:t>
              </a:r>
            </a:p>
          </p:txBody>
        </p:sp>
        <p:sp>
          <p:nvSpPr>
            <p:cNvPr id="35" name="Text Box 36"/>
            <p:cNvSpPr txBox="1">
              <a:spLocks noChangeArrowheads="1"/>
            </p:cNvSpPr>
            <p:nvPr/>
          </p:nvSpPr>
          <p:spPr bwMode="auto">
            <a:xfrm>
              <a:off x="447310" y="4768540"/>
              <a:ext cx="904094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CSHOT</a:t>
              </a:r>
            </a:p>
          </p:txBody>
        </p:sp>
        <p:sp>
          <p:nvSpPr>
            <p:cNvPr id="36" name="Rectangle 39"/>
            <p:cNvSpPr>
              <a:spLocks noChangeArrowheads="1"/>
            </p:cNvSpPr>
            <p:nvPr/>
          </p:nvSpPr>
          <p:spPr bwMode="auto">
            <a:xfrm>
              <a:off x="17653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20701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23749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26797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>
              <a:off x="29845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1" name="Rectangle 44"/>
            <p:cNvSpPr>
              <a:spLocks noChangeArrowheads="1"/>
            </p:cNvSpPr>
            <p:nvPr/>
          </p:nvSpPr>
          <p:spPr bwMode="auto">
            <a:xfrm>
              <a:off x="32893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2" name="Rectangle 45"/>
            <p:cNvSpPr>
              <a:spLocks noChangeArrowheads="1"/>
            </p:cNvSpPr>
            <p:nvPr/>
          </p:nvSpPr>
          <p:spPr bwMode="auto">
            <a:xfrm>
              <a:off x="35941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3" name="Rectangle 46"/>
            <p:cNvSpPr>
              <a:spLocks noChangeArrowheads="1"/>
            </p:cNvSpPr>
            <p:nvPr/>
          </p:nvSpPr>
          <p:spPr bwMode="auto">
            <a:xfrm>
              <a:off x="38989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" name="Rectangle 47"/>
            <p:cNvSpPr>
              <a:spLocks noChangeArrowheads="1"/>
            </p:cNvSpPr>
            <p:nvPr/>
          </p:nvSpPr>
          <p:spPr bwMode="auto">
            <a:xfrm>
              <a:off x="420370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44958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48006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51054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54102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9" name="Rectangle 52"/>
            <p:cNvSpPr>
              <a:spLocks noChangeArrowheads="1"/>
            </p:cNvSpPr>
            <p:nvPr/>
          </p:nvSpPr>
          <p:spPr bwMode="auto">
            <a:xfrm>
              <a:off x="57150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60198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1" name="Rectangle 54"/>
            <p:cNvSpPr>
              <a:spLocks noChangeArrowheads="1"/>
            </p:cNvSpPr>
            <p:nvPr/>
          </p:nvSpPr>
          <p:spPr bwMode="auto">
            <a:xfrm>
              <a:off x="63246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" name="Rectangle 55"/>
            <p:cNvSpPr>
              <a:spLocks noChangeArrowheads="1"/>
            </p:cNvSpPr>
            <p:nvPr/>
          </p:nvSpPr>
          <p:spPr bwMode="auto">
            <a:xfrm>
              <a:off x="66294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3" name="Rectangle 56"/>
            <p:cNvSpPr>
              <a:spLocks noChangeArrowheads="1"/>
            </p:cNvSpPr>
            <p:nvPr/>
          </p:nvSpPr>
          <p:spPr bwMode="auto">
            <a:xfrm>
              <a:off x="69342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54" name="Group 75"/>
            <p:cNvGrpSpPr>
              <a:grpSpLocks/>
            </p:cNvGrpSpPr>
            <p:nvPr/>
          </p:nvGrpSpPr>
          <p:grpSpPr bwMode="auto">
            <a:xfrm>
              <a:off x="609600" y="2686050"/>
              <a:ext cx="1600200" cy="914400"/>
              <a:chOff x="504" y="1680"/>
              <a:chExt cx="1344" cy="864"/>
            </a:xfrm>
          </p:grpSpPr>
          <p:sp>
            <p:nvSpPr>
              <p:cNvPr id="55" name="Rectangle 68"/>
              <p:cNvSpPr>
                <a:spLocks noChangeArrowheads="1"/>
              </p:cNvSpPr>
              <p:nvPr/>
            </p:nvSpPr>
            <p:spPr bwMode="auto">
              <a:xfrm>
                <a:off x="627" y="1916"/>
                <a:ext cx="136" cy="528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6" name="Rectangle 69"/>
              <p:cNvSpPr>
                <a:spLocks noChangeArrowheads="1"/>
              </p:cNvSpPr>
              <p:nvPr/>
            </p:nvSpPr>
            <p:spPr bwMode="auto">
              <a:xfrm>
                <a:off x="902" y="2072"/>
                <a:ext cx="136" cy="368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Rectangle 70"/>
              <p:cNvSpPr>
                <a:spLocks noChangeArrowheads="1"/>
              </p:cNvSpPr>
              <p:nvPr/>
            </p:nvSpPr>
            <p:spPr bwMode="auto">
              <a:xfrm>
                <a:off x="766" y="2256"/>
                <a:ext cx="136" cy="18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8" name="Rectangle 71"/>
              <p:cNvSpPr>
                <a:spLocks noChangeArrowheads="1"/>
              </p:cNvSpPr>
              <p:nvPr/>
            </p:nvSpPr>
            <p:spPr bwMode="auto">
              <a:xfrm>
                <a:off x="1040" y="2200"/>
                <a:ext cx="136" cy="2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9" name="Rectangle 72"/>
              <p:cNvSpPr>
                <a:spLocks noChangeArrowheads="1"/>
              </p:cNvSpPr>
              <p:nvPr/>
            </p:nvSpPr>
            <p:spPr bwMode="auto">
              <a:xfrm>
                <a:off x="1178" y="2016"/>
                <a:ext cx="136" cy="426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0" name="Rectangle 73"/>
              <p:cNvSpPr>
                <a:spLocks noChangeArrowheads="1"/>
              </p:cNvSpPr>
              <p:nvPr/>
            </p:nvSpPr>
            <p:spPr bwMode="auto">
              <a:xfrm>
                <a:off x="1314" y="2304"/>
                <a:ext cx="136" cy="141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1" name="Rectangle 74"/>
              <p:cNvSpPr>
                <a:spLocks noChangeArrowheads="1"/>
              </p:cNvSpPr>
              <p:nvPr/>
            </p:nvSpPr>
            <p:spPr bwMode="auto">
              <a:xfrm>
                <a:off x="1452" y="2160"/>
                <a:ext cx="136" cy="285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2" name="Line 57"/>
              <p:cNvSpPr>
                <a:spLocks noChangeShapeType="1"/>
              </p:cNvSpPr>
              <p:nvPr/>
            </p:nvSpPr>
            <p:spPr bwMode="auto">
              <a:xfrm>
                <a:off x="504" y="2448"/>
                <a:ext cx="1344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3" name="Line 58"/>
              <p:cNvSpPr>
                <a:spLocks noChangeShapeType="1"/>
              </p:cNvSpPr>
              <p:nvPr/>
            </p:nvSpPr>
            <p:spPr bwMode="auto">
              <a:xfrm flipV="1">
                <a:off x="624" y="1680"/>
                <a:ext cx="0" cy="8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4" name="Line 59"/>
              <p:cNvSpPr>
                <a:spLocks noChangeShapeType="1"/>
              </p:cNvSpPr>
              <p:nvPr/>
            </p:nvSpPr>
            <p:spPr bwMode="auto">
              <a:xfrm>
                <a:off x="768" y="2368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Line 60"/>
              <p:cNvSpPr>
                <a:spLocks noChangeShapeType="1"/>
              </p:cNvSpPr>
              <p:nvPr/>
            </p:nvSpPr>
            <p:spPr bwMode="auto">
              <a:xfrm>
                <a:off x="904" y="2368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6" name="Line 61"/>
              <p:cNvSpPr>
                <a:spLocks noChangeShapeType="1"/>
              </p:cNvSpPr>
              <p:nvPr/>
            </p:nvSpPr>
            <p:spPr bwMode="auto">
              <a:xfrm>
                <a:off x="1040" y="2365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" name="Line 62"/>
              <p:cNvSpPr>
                <a:spLocks noChangeShapeType="1"/>
              </p:cNvSpPr>
              <p:nvPr/>
            </p:nvSpPr>
            <p:spPr bwMode="auto">
              <a:xfrm>
                <a:off x="1176" y="2365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8" name="Line 63"/>
              <p:cNvSpPr>
                <a:spLocks noChangeShapeType="1"/>
              </p:cNvSpPr>
              <p:nvPr/>
            </p:nvSpPr>
            <p:spPr bwMode="auto">
              <a:xfrm>
                <a:off x="1312" y="2363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9" name="Line 64"/>
              <p:cNvSpPr>
                <a:spLocks noChangeShapeType="1"/>
              </p:cNvSpPr>
              <p:nvPr/>
            </p:nvSpPr>
            <p:spPr bwMode="auto">
              <a:xfrm>
                <a:off x="1448" y="2363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" name="Line 65"/>
              <p:cNvSpPr>
                <a:spLocks noChangeShapeType="1"/>
              </p:cNvSpPr>
              <p:nvPr/>
            </p:nvSpPr>
            <p:spPr bwMode="auto">
              <a:xfrm>
                <a:off x="1584" y="2360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" name="Line 66"/>
              <p:cNvSpPr>
                <a:spLocks noChangeShapeType="1"/>
              </p:cNvSpPr>
              <p:nvPr/>
            </p:nvSpPr>
            <p:spPr bwMode="auto">
              <a:xfrm>
                <a:off x="1720" y="2360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" name="Group 76"/>
            <p:cNvGrpSpPr>
              <a:grpSpLocks/>
            </p:cNvGrpSpPr>
            <p:nvPr/>
          </p:nvGrpSpPr>
          <p:grpSpPr bwMode="auto">
            <a:xfrm>
              <a:off x="2828925" y="2686050"/>
              <a:ext cx="1600200" cy="914400"/>
              <a:chOff x="504" y="1680"/>
              <a:chExt cx="1344" cy="864"/>
            </a:xfrm>
          </p:grpSpPr>
          <p:sp>
            <p:nvSpPr>
              <p:cNvPr id="73" name="Rectangle 77"/>
              <p:cNvSpPr>
                <a:spLocks noChangeArrowheads="1"/>
              </p:cNvSpPr>
              <p:nvPr/>
            </p:nvSpPr>
            <p:spPr bwMode="auto">
              <a:xfrm>
                <a:off x="627" y="1916"/>
                <a:ext cx="136" cy="528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4" name="Rectangle 78"/>
              <p:cNvSpPr>
                <a:spLocks noChangeArrowheads="1"/>
              </p:cNvSpPr>
              <p:nvPr/>
            </p:nvSpPr>
            <p:spPr bwMode="auto">
              <a:xfrm>
                <a:off x="902" y="2072"/>
                <a:ext cx="136" cy="368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5" name="Rectangle 79"/>
              <p:cNvSpPr>
                <a:spLocks noChangeArrowheads="1"/>
              </p:cNvSpPr>
              <p:nvPr/>
            </p:nvSpPr>
            <p:spPr bwMode="auto">
              <a:xfrm>
                <a:off x="766" y="2256"/>
                <a:ext cx="136" cy="18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6" name="Rectangle 80"/>
              <p:cNvSpPr>
                <a:spLocks noChangeArrowheads="1"/>
              </p:cNvSpPr>
              <p:nvPr/>
            </p:nvSpPr>
            <p:spPr bwMode="auto">
              <a:xfrm>
                <a:off x="1040" y="2200"/>
                <a:ext cx="136" cy="240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7" name="Rectangle 81"/>
              <p:cNvSpPr>
                <a:spLocks noChangeArrowheads="1"/>
              </p:cNvSpPr>
              <p:nvPr/>
            </p:nvSpPr>
            <p:spPr bwMode="auto">
              <a:xfrm>
                <a:off x="1178" y="2016"/>
                <a:ext cx="136" cy="426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" name="Rectangle 82"/>
              <p:cNvSpPr>
                <a:spLocks noChangeArrowheads="1"/>
              </p:cNvSpPr>
              <p:nvPr/>
            </p:nvSpPr>
            <p:spPr bwMode="auto">
              <a:xfrm>
                <a:off x="1314" y="2304"/>
                <a:ext cx="136" cy="141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9" name="Rectangle 83"/>
              <p:cNvSpPr>
                <a:spLocks noChangeArrowheads="1"/>
              </p:cNvSpPr>
              <p:nvPr/>
            </p:nvSpPr>
            <p:spPr bwMode="auto">
              <a:xfrm>
                <a:off x="1452" y="2160"/>
                <a:ext cx="136" cy="285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0" name="Line 84"/>
              <p:cNvSpPr>
                <a:spLocks noChangeShapeType="1"/>
              </p:cNvSpPr>
              <p:nvPr/>
            </p:nvSpPr>
            <p:spPr bwMode="auto">
              <a:xfrm>
                <a:off x="504" y="2448"/>
                <a:ext cx="1344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1" name="Line 85"/>
              <p:cNvSpPr>
                <a:spLocks noChangeShapeType="1"/>
              </p:cNvSpPr>
              <p:nvPr/>
            </p:nvSpPr>
            <p:spPr bwMode="auto">
              <a:xfrm flipV="1">
                <a:off x="624" y="1680"/>
                <a:ext cx="0" cy="8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2" name="Line 86"/>
              <p:cNvSpPr>
                <a:spLocks noChangeShapeType="1"/>
              </p:cNvSpPr>
              <p:nvPr/>
            </p:nvSpPr>
            <p:spPr bwMode="auto">
              <a:xfrm>
                <a:off x="768" y="2368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3" name="Line 87"/>
              <p:cNvSpPr>
                <a:spLocks noChangeShapeType="1"/>
              </p:cNvSpPr>
              <p:nvPr/>
            </p:nvSpPr>
            <p:spPr bwMode="auto">
              <a:xfrm>
                <a:off x="904" y="2368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4" name="Line 88"/>
              <p:cNvSpPr>
                <a:spLocks noChangeShapeType="1"/>
              </p:cNvSpPr>
              <p:nvPr/>
            </p:nvSpPr>
            <p:spPr bwMode="auto">
              <a:xfrm>
                <a:off x="1040" y="2365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5" name="Line 89"/>
              <p:cNvSpPr>
                <a:spLocks noChangeShapeType="1"/>
              </p:cNvSpPr>
              <p:nvPr/>
            </p:nvSpPr>
            <p:spPr bwMode="auto">
              <a:xfrm>
                <a:off x="1176" y="2365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6" name="Line 90"/>
              <p:cNvSpPr>
                <a:spLocks noChangeShapeType="1"/>
              </p:cNvSpPr>
              <p:nvPr/>
            </p:nvSpPr>
            <p:spPr bwMode="auto">
              <a:xfrm>
                <a:off x="1312" y="2363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Line 91"/>
              <p:cNvSpPr>
                <a:spLocks noChangeShapeType="1"/>
              </p:cNvSpPr>
              <p:nvPr/>
            </p:nvSpPr>
            <p:spPr bwMode="auto">
              <a:xfrm>
                <a:off x="1448" y="2363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Line 92"/>
              <p:cNvSpPr>
                <a:spLocks noChangeShapeType="1"/>
              </p:cNvSpPr>
              <p:nvPr/>
            </p:nvSpPr>
            <p:spPr bwMode="auto">
              <a:xfrm>
                <a:off x="1584" y="2360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9" name="Line 93"/>
              <p:cNvSpPr>
                <a:spLocks noChangeShapeType="1"/>
              </p:cNvSpPr>
              <p:nvPr/>
            </p:nvSpPr>
            <p:spPr bwMode="auto">
              <a:xfrm>
                <a:off x="1720" y="2360"/>
                <a:ext cx="0" cy="1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90" name="Text Box 94"/>
            <p:cNvSpPr txBox="1">
              <a:spLocks noChangeArrowheads="1"/>
            </p:cNvSpPr>
            <p:nvPr/>
          </p:nvSpPr>
          <p:spPr bwMode="auto">
            <a:xfrm>
              <a:off x="2254250" y="2914650"/>
              <a:ext cx="488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cxnSp>
          <p:nvCxnSpPr>
            <p:cNvPr id="91" name="Connettore 1 90"/>
            <p:cNvCxnSpPr/>
            <p:nvPr/>
          </p:nvCxnSpPr>
          <p:spPr>
            <a:xfrm rot="5400000">
              <a:off x="3298825" y="4111625"/>
              <a:ext cx="23939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117"/>
            <p:cNvGrpSpPr>
              <a:grpSpLocks/>
            </p:cNvGrpSpPr>
            <p:nvPr/>
          </p:nvGrpSpPr>
          <p:grpSpPr bwMode="auto">
            <a:xfrm>
              <a:off x="4803775" y="2686050"/>
              <a:ext cx="1539875" cy="914400"/>
              <a:chOff x="2966" y="1584"/>
              <a:chExt cx="970" cy="576"/>
            </a:xfrm>
          </p:grpSpPr>
          <p:sp>
            <p:nvSpPr>
              <p:cNvPr id="93" name="Rectangle 97"/>
              <p:cNvSpPr>
                <a:spLocks noChangeArrowheads="1"/>
              </p:cNvSpPr>
              <p:nvPr/>
            </p:nvSpPr>
            <p:spPr bwMode="auto">
              <a:xfrm>
                <a:off x="3080" y="1741"/>
                <a:ext cx="125" cy="35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4" name="Rectangle 98"/>
              <p:cNvSpPr>
                <a:spLocks noChangeArrowheads="1"/>
              </p:cNvSpPr>
              <p:nvPr/>
            </p:nvSpPr>
            <p:spPr bwMode="auto">
              <a:xfrm>
                <a:off x="3335" y="1845"/>
                <a:ext cx="126" cy="246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5" name="Rectangle 99"/>
              <p:cNvSpPr>
                <a:spLocks noChangeArrowheads="1"/>
              </p:cNvSpPr>
              <p:nvPr/>
            </p:nvSpPr>
            <p:spPr bwMode="auto">
              <a:xfrm>
                <a:off x="3209" y="1968"/>
                <a:ext cx="126" cy="123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6" name="Rectangle 100"/>
              <p:cNvSpPr>
                <a:spLocks noChangeArrowheads="1"/>
              </p:cNvSpPr>
              <p:nvPr/>
            </p:nvSpPr>
            <p:spPr bwMode="auto">
              <a:xfrm>
                <a:off x="3462" y="1931"/>
                <a:ext cx="126" cy="1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7" name="Rectangle 101"/>
              <p:cNvSpPr>
                <a:spLocks noChangeArrowheads="1"/>
              </p:cNvSpPr>
              <p:nvPr/>
            </p:nvSpPr>
            <p:spPr bwMode="auto">
              <a:xfrm>
                <a:off x="3590" y="1808"/>
                <a:ext cx="126" cy="28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8" name="Line 104"/>
              <p:cNvSpPr>
                <a:spLocks noChangeShapeType="1"/>
              </p:cNvSpPr>
              <p:nvPr/>
            </p:nvSpPr>
            <p:spPr bwMode="auto">
              <a:xfrm flipV="1">
                <a:off x="2966" y="2097"/>
                <a:ext cx="970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9" name="Line 105"/>
              <p:cNvSpPr>
                <a:spLocks noChangeShapeType="1"/>
              </p:cNvSpPr>
              <p:nvPr/>
            </p:nvSpPr>
            <p:spPr bwMode="auto">
              <a:xfrm flipV="1">
                <a:off x="3077" y="1584"/>
                <a:ext cx="0" cy="576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0" name="Line 106"/>
              <p:cNvSpPr>
                <a:spLocks noChangeShapeType="1"/>
              </p:cNvSpPr>
              <p:nvPr/>
            </p:nvSpPr>
            <p:spPr bwMode="auto">
              <a:xfrm>
                <a:off x="3210" y="2043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Line 107"/>
              <p:cNvSpPr>
                <a:spLocks noChangeShapeType="1"/>
              </p:cNvSpPr>
              <p:nvPr/>
            </p:nvSpPr>
            <p:spPr bwMode="auto">
              <a:xfrm>
                <a:off x="3336" y="2043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2" name="Line 108"/>
              <p:cNvSpPr>
                <a:spLocks noChangeShapeType="1"/>
              </p:cNvSpPr>
              <p:nvPr/>
            </p:nvSpPr>
            <p:spPr bwMode="auto">
              <a:xfrm>
                <a:off x="3462" y="2041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3" name="Line 109"/>
              <p:cNvSpPr>
                <a:spLocks noChangeShapeType="1"/>
              </p:cNvSpPr>
              <p:nvPr/>
            </p:nvSpPr>
            <p:spPr bwMode="auto">
              <a:xfrm>
                <a:off x="3588" y="2041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4" name="Line 110"/>
              <p:cNvSpPr>
                <a:spLocks noChangeShapeType="1"/>
              </p:cNvSpPr>
              <p:nvPr/>
            </p:nvSpPr>
            <p:spPr bwMode="auto">
              <a:xfrm>
                <a:off x="3714" y="2039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5" name="Line 111"/>
              <p:cNvSpPr>
                <a:spLocks noChangeShapeType="1"/>
              </p:cNvSpPr>
              <p:nvPr/>
            </p:nvSpPr>
            <p:spPr bwMode="auto">
              <a:xfrm>
                <a:off x="3840" y="2039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6" name="Line 115"/>
            <p:cNvSpPr>
              <a:spLocks noChangeShapeType="1"/>
            </p:cNvSpPr>
            <p:nvPr/>
          </p:nvSpPr>
          <p:spPr bwMode="auto">
            <a:xfrm>
              <a:off x="898525" y="3629025"/>
              <a:ext cx="20161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Line 116"/>
            <p:cNvSpPr>
              <a:spLocks noChangeShapeType="1"/>
            </p:cNvSpPr>
            <p:nvPr/>
          </p:nvSpPr>
          <p:spPr bwMode="auto">
            <a:xfrm>
              <a:off x="5170488" y="3619500"/>
              <a:ext cx="2524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8" name="Group 118"/>
            <p:cNvGrpSpPr>
              <a:grpSpLocks/>
            </p:cNvGrpSpPr>
            <p:nvPr/>
          </p:nvGrpSpPr>
          <p:grpSpPr bwMode="auto">
            <a:xfrm>
              <a:off x="6794500" y="2676525"/>
              <a:ext cx="1539875" cy="914400"/>
              <a:chOff x="2966" y="1584"/>
              <a:chExt cx="970" cy="576"/>
            </a:xfrm>
          </p:grpSpPr>
          <p:sp>
            <p:nvSpPr>
              <p:cNvPr id="109" name="Rectangle 119"/>
              <p:cNvSpPr>
                <a:spLocks noChangeArrowheads="1"/>
              </p:cNvSpPr>
              <p:nvPr/>
            </p:nvSpPr>
            <p:spPr bwMode="auto">
              <a:xfrm>
                <a:off x="3080" y="1741"/>
                <a:ext cx="125" cy="352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0" name="Rectangle 120"/>
              <p:cNvSpPr>
                <a:spLocks noChangeArrowheads="1"/>
              </p:cNvSpPr>
              <p:nvPr/>
            </p:nvSpPr>
            <p:spPr bwMode="auto">
              <a:xfrm>
                <a:off x="3335" y="1845"/>
                <a:ext cx="126" cy="246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1" name="Rectangle 121"/>
              <p:cNvSpPr>
                <a:spLocks noChangeArrowheads="1"/>
              </p:cNvSpPr>
              <p:nvPr/>
            </p:nvSpPr>
            <p:spPr bwMode="auto">
              <a:xfrm>
                <a:off x="3209" y="1968"/>
                <a:ext cx="126" cy="123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2" name="Rectangle 122"/>
              <p:cNvSpPr>
                <a:spLocks noChangeArrowheads="1"/>
              </p:cNvSpPr>
              <p:nvPr/>
            </p:nvSpPr>
            <p:spPr bwMode="auto">
              <a:xfrm>
                <a:off x="3462" y="1931"/>
                <a:ext cx="126" cy="160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3" name="Rectangle 123"/>
              <p:cNvSpPr>
                <a:spLocks noChangeArrowheads="1"/>
              </p:cNvSpPr>
              <p:nvPr/>
            </p:nvSpPr>
            <p:spPr bwMode="auto">
              <a:xfrm>
                <a:off x="3590" y="1808"/>
                <a:ext cx="126" cy="284"/>
              </a:xfrm>
              <a:prstGeom prst="rect">
                <a:avLst/>
              </a:prstGeom>
              <a:solidFill>
                <a:srgbClr val="3399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4" name="Line 124"/>
              <p:cNvSpPr>
                <a:spLocks noChangeShapeType="1"/>
              </p:cNvSpPr>
              <p:nvPr/>
            </p:nvSpPr>
            <p:spPr bwMode="auto">
              <a:xfrm flipV="1">
                <a:off x="2966" y="2097"/>
                <a:ext cx="970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5" name="Line 125"/>
              <p:cNvSpPr>
                <a:spLocks noChangeShapeType="1"/>
              </p:cNvSpPr>
              <p:nvPr/>
            </p:nvSpPr>
            <p:spPr bwMode="auto">
              <a:xfrm flipV="1">
                <a:off x="3077" y="1584"/>
                <a:ext cx="0" cy="576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6" name="Line 126"/>
              <p:cNvSpPr>
                <a:spLocks noChangeShapeType="1"/>
              </p:cNvSpPr>
              <p:nvPr/>
            </p:nvSpPr>
            <p:spPr bwMode="auto">
              <a:xfrm>
                <a:off x="3210" y="2043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7" name="Line 127"/>
              <p:cNvSpPr>
                <a:spLocks noChangeShapeType="1"/>
              </p:cNvSpPr>
              <p:nvPr/>
            </p:nvSpPr>
            <p:spPr bwMode="auto">
              <a:xfrm>
                <a:off x="3336" y="2043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8" name="Line 128"/>
              <p:cNvSpPr>
                <a:spLocks noChangeShapeType="1"/>
              </p:cNvSpPr>
              <p:nvPr/>
            </p:nvSpPr>
            <p:spPr bwMode="auto">
              <a:xfrm>
                <a:off x="3462" y="2041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Line 129"/>
              <p:cNvSpPr>
                <a:spLocks noChangeShapeType="1"/>
              </p:cNvSpPr>
              <p:nvPr/>
            </p:nvSpPr>
            <p:spPr bwMode="auto">
              <a:xfrm>
                <a:off x="3588" y="2041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Line 130"/>
              <p:cNvSpPr>
                <a:spLocks noChangeShapeType="1"/>
              </p:cNvSpPr>
              <p:nvPr/>
            </p:nvSpPr>
            <p:spPr bwMode="auto">
              <a:xfrm>
                <a:off x="3714" y="2039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1" name="Line 131"/>
              <p:cNvSpPr>
                <a:spLocks noChangeShapeType="1"/>
              </p:cNvSpPr>
              <p:nvPr/>
            </p:nvSpPr>
            <p:spPr bwMode="auto">
              <a:xfrm>
                <a:off x="3840" y="2039"/>
                <a:ext cx="0" cy="9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22" name="Text Box 132"/>
            <p:cNvSpPr txBox="1">
              <a:spLocks noChangeArrowheads="1"/>
            </p:cNvSpPr>
            <p:nvPr/>
          </p:nvSpPr>
          <p:spPr bwMode="auto">
            <a:xfrm>
              <a:off x="6324600" y="2914650"/>
              <a:ext cx="4889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23" name="Rectangle 134"/>
            <p:cNvSpPr>
              <a:spLocks noChangeArrowheads="1"/>
            </p:cNvSpPr>
            <p:nvPr/>
          </p:nvSpPr>
          <p:spPr bwMode="auto">
            <a:xfrm>
              <a:off x="116205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4" name="Rectangle 135"/>
            <p:cNvSpPr>
              <a:spLocks noChangeArrowheads="1"/>
            </p:cNvSpPr>
            <p:nvPr/>
          </p:nvSpPr>
          <p:spPr bwMode="auto">
            <a:xfrm>
              <a:off x="1466850" y="4229100"/>
              <a:ext cx="304800" cy="533400"/>
            </a:xfrm>
            <a:prstGeom prst="rect">
              <a:avLst/>
            </a:prstGeom>
            <a:solidFill>
              <a:srgbClr val="FF9900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5" name="Rectangle 136"/>
            <p:cNvSpPr>
              <a:spLocks noChangeArrowheads="1"/>
            </p:cNvSpPr>
            <p:nvPr/>
          </p:nvSpPr>
          <p:spPr bwMode="auto">
            <a:xfrm>
              <a:off x="72390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6" name="Rectangle 137"/>
            <p:cNvSpPr>
              <a:spLocks noChangeArrowheads="1"/>
            </p:cNvSpPr>
            <p:nvPr/>
          </p:nvSpPr>
          <p:spPr bwMode="auto">
            <a:xfrm>
              <a:off x="75438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7" name="Rectangle 138"/>
            <p:cNvSpPr>
              <a:spLocks noChangeArrowheads="1"/>
            </p:cNvSpPr>
            <p:nvPr/>
          </p:nvSpPr>
          <p:spPr bwMode="auto">
            <a:xfrm>
              <a:off x="78486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8" name="Rectangle 139"/>
            <p:cNvSpPr>
              <a:spLocks noChangeArrowheads="1"/>
            </p:cNvSpPr>
            <p:nvPr/>
          </p:nvSpPr>
          <p:spPr bwMode="auto">
            <a:xfrm>
              <a:off x="8153400" y="4229100"/>
              <a:ext cx="304800" cy="533400"/>
            </a:xfrm>
            <a:prstGeom prst="rect">
              <a:avLst/>
            </a:prstGeom>
            <a:solidFill>
              <a:srgbClr val="339966"/>
            </a:solidFill>
            <a:ln w="222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9" name="AutoShape 141"/>
            <p:cNvSpPr>
              <a:spLocks noChangeArrowheads="1"/>
            </p:cNvSpPr>
            <p:nvPr/>
          </p:nvSpPr>
          <p:spPr bwMode="auto">
            <a:xfrm rot="2087835">
              <a:off x="2743200" y="1385888"/>
              <a:ext cx="533400" cy="838200"/>
            </a:xfrm>
            <a:prstGeom prst="curvedRightArrow">
              <a:avLst>
                <a:gd name="adj1" fmla="val 18915"/>
                <a:gd name="adj2" fmla="val 43302"/>
                <a:gd name="adj3" fmla="val 37046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0" name="AutoShape 142"/>
            <p:cNvSpPr>
              <a:spLocks noChangeArrowheads="1"/>
            </p:cNvSpPr>
            <p:nvPr/>
          </p:nvSpPr>
          <p:spPr bwMode="auto">
            <a:xfrm rot="19114255" flipH="1">
              <a:off x="5715000" y="1371600"/>
              <a:ext cx="533400" cy="838200"/>
            </a:xfrm>
            <a:prstGeom prst="curvedRightArrow">
              <a:avLst>
                <a:gd name="adj1" fmla="val 18915"/>
                <a:gd name="adj2" fmla="val 43302"/>
                <a:gd name="adj3" fmla="val 3704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628800"/>
            <a:ext cx="2807656" cy="3096344"/>
          </a:xfrm>
        </p:spPr>
        <p:txBody>
          <a:bodyPr/>
          <a:lstStyle/>
          <a:p>
            <a:r>
              <a:rPr lang="en-GB" sz="1600" dirty="0" smtClean="0"/>
              <a:t>Extension to multiple cues of the SHOT descriptor</a:t>
            </a:r>
          </a:p>
          <a:p>
            <a:r>
              <a:rPr lang="en-GB" sz="1600" dirty="0" smtClean="0"/>
              <a:t>C-SHOT in particular deploys </a:t>
            </a:r>
          </a:p>
          <a:p>
            <a:pPr lvl="1"/>
            <a:r>
              <a:rPr lang="en-GB" sz="1300" dirty="0" smtClean="0"/>
              <a:t>Shape, as the SHOT descriptor </a:t>
            </a:r>
          </a:p>
          <a:p>
            <a:pPr lvl="1"/>
            <a:r>
              <a:rPr lang="en-GB" sz="1300" dirty="0" smtClean="0"/>
              <a:t>Texture, as histograms in the </a:t>
            </a:r>
            <a:r>
              <a:rPr lang="en-GB" sz="1300" i="1" dirty="0" smtClean="0"/>
              <a:t>Lab</a:t>
            </a:r>
            <a:r>
              <a:rPr lang="en-GB" sz="1300" dirty="0" smtClean="0"/>
              <a:t> colour-space</a:t>
            </a:r>
          </a:p>
          <a:p>
            <a:r>
              <a:rPr lang="en-GB" sz="1600" dirty="0" smtClean="0"/>
              <a:t>Same </a:t>
            </a:r>
            <a:r>
              <a:rPr lang="en-GB" sz="1600" dirty="0" err="1" smtClean="0"/>
              <a:t>localRF</a:t>
            </a:r>
            <a:r>
              <a:rPr lang="en-GB" sz="1600" dirty="0" smtClean="0"/>
              <a:t>, double description</a:t>
            </a:r>
          </a:p>
          <a:p>
            <a:r>
              <a:rPr lang="en-GB" sz="1600" dirty="0" smtClean="0"/>
              <a:t>Different measures of similarity</a:t>
            </a:r>
          </a:p>
          <a:p>
            <a:pPr lvl="1"/>
            <a:r>
              <a:rPr lang="en-GB" sz="1300" dirty="0" smtClean="0"/>
              <a:t>Angle between </a:t>
            </a:r>
            <a:r>
              <a:rPr lang="en-GB" sz="1300" dirty="0" err="1" smtClean="0"/>
              <a:t>normals</a:t>
            </a:r>
            <a:r>
              <a:rPr lang="en-GB" sz="1300" dirty="0" smtClean="0"/>
              <a:t> (SHOT) for shape</a:t>
            </a:r>
          </a:p>
          <a:p>
            <a:pPr lvl="1"/>
            <a:r>
              <a:rPr lang="en-GB" sz="1300" dirty="0" smtClean="0"/>
              <a:t>L1 norm for texture</a:t>
            </a:r>
          </a:p>
          <a:p>
            <a:pPr marL="0" indent="0">
              <a:buNone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5504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 smtClean="0"/>
              <a:t>Feature Matching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2924" y="1710333"/>
            <a:ext cx="4687454" cy="3096344"/>
          </a:xfrm>
        </p:spPr>
        <p:txBody>
          <a:bodyPr/>
          <a:lstStyle/>
          <a:p>
            <a:r>
              <a:rPr lang="it-IT" sz="1600" dirty="0" smtClean="0"/>
              <a:t>The current scene is matched against all views of all models. </a:t>
            </a:r>
          </a:p>
          <a:p>
            <a:r>
              <a:rPr lang="it-IT" sz="1600" dirty="0" smtClean="0"/>
              <a:t>For each view of each model, 2D and 3D features are matched separately by means of kd-trees based on the Euclidean distance</a:t>
            </a:r>
          </a:p>
          <a:p>
            <a:r>
              <a:rPr lang="it-IT" sz="1600" dirty="0" smtClean="0"/>
              <a:t>This requires, at initialization, to build up 2 kd-trees for each model view</a:t>
            </a:r>
          </a:p>
          <a:p>
            <a:r>
              <a:rPr lang="it-IT" sz="1600" dirty="0" smtClean="0"/>
              <a:t>All matched correspondences (above threshold) are merged into a unique </a:t>
            </a:r>
            <a:r>
              <a:rPr lang="it-IT" sz="1600" b="1" dirty="0" smtClean="0"/>
              <a:t>3D feature array </a:t>
            </a:r>
            <a:r>
              <a:rPr lang="it-IT" sz="1600" dirty="0" smtClean="0"/>
              <a:t>by backprojection of the 2D features. </a:t>
            </a:r>
            <a:endParaRPr lang="it-IT" sz="1600" b="1" dirty="0" smtClean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>
                <a:latin typeface="Calibri" pitchFamily="34" charset="0"/>
              </a:rPr>
              <a:t>OFFLINE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10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11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4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6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17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18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19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1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3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4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26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8" name="AutoShape 11"/>
          <p:cNvSpPr>
            <a:spLocks noChangeArrowheads="1"/>
          </p:cNvSpPr>
          <p:nvPr/>
        </p:nvSpPr>
        <p:spPr bwMode="auto">
          <a:xfrm>
            <a:off x="5246512" y="521967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29" name="AutoShape 47"/>
          <p:cNvSpPr>
            <a:spLocks noChangeArrowheads="1"/>
          </p:cNvSpPr>
          <p:nvPr/>
        </p:nvSpPr>
        <p:spPr bwMode="auto">
          <a:xfrm>
            <a:off x="4264918" y="6078405"/>
            <a:ext cx="79111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pic>
        <p:nvPicPr>
          <p:cNvPr id="7171" name="Picture 3" descr="D:\Fede\MyTalks\2011 RGBD Workshop\bunny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4743" b="12846"/>
          <a:stretch/>
        </p:blipFill>
        <p:spPr bwMode="auto">
          <a:xfrm>
            <a:off x="4659840" y="1807493"/>
            <a:ext cx="4369330" cy="27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n-US" sz="3200" dirty="0" smtClean="0"/>
              <a:t>Geometric Validation (1)</a:t>
            </a:r>
          </a:p>
        </p:txBody>
      </p:sp>
      <p:sp>
        <p:nvSpPr>
          <p:cNvPr id="3083" name="Rectangle 3"/>
          <p:cNvSpPr>
            <a:spLocks noGrp="1"/>
          </p:cNvSpPr>
          <p:nvPr>
            <p:ph type="body" idx="1"/>
          </p:nvPr>
        </p:nvSpPr>
        <p:spPr>
          <a:xfrm>
            <a:off x="323850" y="1628775"/>
            <a:ext cx="8153400" cy="4525963"/>
          </a:xfrm>
        </p:spPr>
        <p:txBody>
          <a:bodyPr/>
          <a:lstStyle/>
          <a:p>
            <a:r>
              <a:rPr lang="it-IT" sz="1600" dirty="0" smtClean="0"/>
              <a:t>Approach based on </a:t>
            </a:r>
            <a:r>
              <a:rPr lang="it-IT" sz="1600" b="1" dirty="0" smtClean="0"/>
              <a:t>3D Hough Voting </a:t>
            </a:r>
            <a:r>
              <a:rPr lang="it-IT" sz="1600" dirty="0" smtClean="0"/>
              <a:t>[Tombari &amp; Di Stefano PSIVT10] </a:t>
            </a:r>
            <a:endParaRPr lang="en-US" sz="1600" dirty="0"/>
          </a:p>
          <a:p>
            <a:r>
              <a:rPr lang="en-US" sz="1600" dirty="0" smtClean="0"/>
              <a:t>Each 3D feature is associated to a 3D local RF</a:t>
            </a:r>
          </a:p>
          <a:p>
            <a:r>
              <a:rPr lang="en-US" sz="1600" dirty="0" smtClean="0"/>
              <a:t>We can define global-to-local and local-to-global transformations of 3D points</a:t>
            </a:r>
          </a:p>
        </p:txBody>
      </p:sp>
      <p:sp>
        <p:nvSpPr>
          <p:cNvPr id="3084" name="Line 25"/>
          <p:cNvSpPr>
            <a:spLocks noChangeShapeType="1"/>
          </p:cNvSpPr>
          <p:nvPr/>
        </p:nvSpPr>
        <p:spPr bwMode="auto">
          <a:xfrm flipV="1">
            <a:off x="4643438" y="3103562"/>
            <a:ext cx="0" cy="168365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5" name="AutoShape 8"/>
          <p:cNvSpPr>
            <a:spLocks noChangeArrowheads="1"/>
          </p:cNvSpPr>
          <p:nvPr/>
        </p:nvSpPr>
        <p:spPr bwMode="auto">
          <a:xfrm rot="20349071">
            <a:off x="1573213" y="3919625"/>
            <a:ext cx="1143000" cy="3810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86" name="Group 9"/>
          <p:cNvGrpSpPr>
            <a:grpSpLocks/>
          </p:cNvGrpSpPr>
          <p:nvPr/>
        </p:nvGrpSpPr>
        <p:grpSpPr bwMode="auto">
          <a:xfrm>
            <a:off x="823913" y="3691025"/>
            <a:ext cx="609600" cy="800100"/>
            <a:chOff x="1963" y="2064"/>
            <a:chExt cx="240" cy="288"/>
          </a:xfrm>
        </p:grpSpPr>
        <p:sp>
          <p:nvSpPr>
            <p:cNvPr id="3111" name="Line 10"/>
            <p:cNvSpPr>
              <a:spLocks noChangeShapeType="1"/>
            </p:cNvSpPr>
            <p:nvPr/>
          </p:nvSpPr>
          <p:spPr bwMode="auto">
            <a:xfrm>
              <a:off x="1968" y="2064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11"/>
            <p:cNvSpPr>
              <a:spLocks noChangeShapeType="1"/>
            </p:cNvSpPr>
            <p:nvPr/>
          </p:nvSpPr>
          <p:spPr bwMode="auto">
            <a:xfrm flipH="1">
              <a:off x="1963" y="2347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" name="Line 12"/>
            <p:cNvSpPr>
              <a:spLocks noChangeShapeType="1"/>
            </p:cNvSpPr>
            <p:nvPr/>
          </p:nvSpPr>
          <p:spPr bwMode="auto">
            <a:xfrm flipH="1">
              <a:off x="1968" y="2155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479847" y="4500736"/>
            <a:ext cx="11398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400" b="1" dirty="0">
                <a:latin typeface="Verdana" pitchFamily="34" charset="0"/>
              </a:rPr>
              <a:t>Global RF</a:t>
            </a:r>
          </a:p>
          <a:p>
            <a:pPr algn="ctr" eaLnBrk="1" hangingPunct="1"/>
            <a:endParaRPr lang="it-IT" sz="1400" b="1" dirty="0">
              <a:latin typeface="Verdana" pitchFamily="34" charset="0"/>
            </a:endParaRPr>
          </a:p>
        </p:txBody>
      </p:sp>
      <p:grpSp>
        <p:nvGrpSpPr>
          <p:cNvPr id="3088" name="Group 4"/>
          <p:cNvGrpSpPr>
            <a:grpSpLocks/>
          </p:cNvGrpSpPr>
          <p:nvPr/>
        </p:nvGrpSpPr>
        <p:grpSpPr bwMode="auto">
          <a:xfrm rot="20219468">
            <a:off x="3075704" y="3307900"/>
            <a:ext cx="420745" cy="504894"/>
            <a:chOff x="1963" y="2064"/>
            <a:chExt cx="240" cy="288"/>
          </a:xfrm>
        </p:grpSpPr>
        <p:sp>
          <p:nvSpPr>
            <p:cNvPr id="3108" name="Line 5"/>
            <p:cNvSpPr>
              <a:spLocks noChangeShapeType="1"/>
            </p:cNvSpPr>
            <p:nvPr/>
          </p:nvSpPr>
          <p:spPr bwMode="auto">
            <a:xfrm>
              <a:off x="1968" y="206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9" name="Line 6"/>
            <p:cNvSpPr>
              <a:spLocks noChangeShapeType="1"/>
            </p:cNvSpPr>
            <p:nvPr/>
          </p:nvSpPr>
          <p:spPr bwMode="auto">
            <a:xfrm flipH="1">
              <a:off x="1963" y="23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0" name="Line 7"/>
            <p:cNvSpPr>
              <a:spLocks noChangeShapeType="1"/>
            </p:cNvSpPr>
            <p:nvPr/>
          </p:nvSpPr>
          <p:spPr bwMode="auto">
            <a:xfrm flipH="1">
              <a:off x="1968" y="2155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9" name="Oval 14"/>
          <p:cNvSpPr>
            <a:spLocks noChangeArrowheads="1"/>
          </p:cNvSpPr>
          <p:nvPr/>
        </p:nvSpPr>
        <p:spPr bwMode="auto">
          <a:xfrm rot="6045601">
            <a:off x="3956050" y="4080563"/>
            <a:ext cx="122238" cy="12223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3090" name="Line 15"/>
          <p:cNvSpPr>
            <a:spLocks noChangeShapeType="1"/>
          </p:cNvSpPr>
          <p:nvPr/>
        </p:nvSpPr>
        <p:spPr bwMode="auto">
          <a:xfrm>
            <a:off x="3201987" y="3872000"/>
            <a:ext cx="713267" cy="2381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02" name="Group 18"/>
          <p:cNvGrpSpPr>
            <a:grpSpLocks/>
          </p:cNvGrpSpPr>
          <p:nvPr/>
        </p:nvGrpSpPr>
        <p:grpSpPr bwMode="auto">
          <a:xfrm rot="9049040">
            <a:off x="5932383" y="3936761"/>
            <a:ext cx="453738" cy="544486"/>
            <a:chOff x="1963" y="2064"/>
            <a:chExt cx="240" cy="288"/>
          </a:xfrm>
        </p:grpSpPr>
        <p:sp>
          <p:nvSpPr>
            <p:cNvPr id="3105" name="Line 19"/>
            <p:cNvSpPr>
              <a:spLocks noChangeShapeType="1"/>
            </p:cNvSpPr>
            <p:nvPr/>
          </p:nvSpPr>
          <p:spPr bwMode="auto">
            <a:xfrm>
              <a:off x="1968" y="206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6" name="Line 20"/>
            <p:cNvSpPr>
              <a:spLocks noChangeShapeType="1"/>
            </p:cNvSpPr>
            <p:nvPr/>
          </p:nvSpPr>
          <p:spPr bwMode="auto">
            <a:xfrm flipH="1">
              <a:off x="1963" y="23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7" name="Line 21"/>
            <p:cNvSpPr>
              <a:spLocks noChangeShapeType="1"/>
            </p:cNvSpPr>
            <p:nvPr/>
          </p:nvSpPr>
          <p:spPr bwMode="auto">
            <a:xfrm flipH="1">
              <a:off x="1968" y="2155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03" name="Oval 22"/>
          <p:cNvSpPr>
            <a:spLocks noChangeArrowheads="1"/>
          </p:cNvSpPr>
          <p:nvPr/>
        </p:nvSpPr>
        <p:spPr bwMode="auto">
          <a:xfrm rot="16475173">
            <a:off x="5327804" y="3312506"/>
            <a:ext cx="122238" cy="12223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3104" name="Line 23"/>
          <p:cNvSpPr>
            <a:spLocks noChangeShapeType="1"/>
          </p:cNvSpPr>
          <p:nvPr/>
        </p:nvSpPr>
        <p:spPr bwMode="auto">
          <a:xfrm rot="10429572">
            <a:off x="5501593" y="3369811"/>
            <a:ext cx="685800" cy="5334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AutoShape 26"/>
          <p:cNvSpPr>
            <a:spLocks noChangeArrowheads="1"/>
          </p:cNvSpPr>
          <p:nvPr/>
        </p:nvSpPr>
        <p:spPr bwMode="auto">
          <a:xfrm rot="1113629">
            <a:off x="6686550" y="3825962"/>
            <a:ext cx="1143000" cy="3810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Text Box 31"/>
          <p:cNvSpPr txBox="1">
            <a:spLocks noChangeArrowheads="1"/>
          </p:cNvSpPr>
          <p:nvPr/>
        </p:nvSpPr>
        <p:spPr bwMode="auto">
          <a:xfrm>
            <a:off x="7747000" y="4521287"/>
            <a:ext cx="1141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400" b="1">
                <a:latin typeface="Verdana" pitchFamily="34" charset="0"/>
              </a:rPr>
              <a:t>Global RF</a:t>
            </a:r>
          </a:p>
          <a:p>
            <a:pPr algn="ctr" eaLnBrk="1" hangingPunct="1"/>
            <a:endParaRPr lang="it-IT" sz="1400" b="1">
              <a:latin typeface="Verdana" pitchFamily="34" charset="0"/>
            </a:endParaRPr>
          </a:p>
        </p:txBody>
      </p:sp>
      <p:sp>
        <p:nvSpPr>
          <p:cNvPr id="3094" name="Text Box 32"/>
          <p:cNvSpPr txBox="1">
            <a:spLocks noChangeArrowheads="1"/>
          </p:cNvSpPr>
          <p:nvPr/>
        </p:nvSpPr>
        <p:spPr bwMode="auto">
          <a:xfrm>
            <a:off x="3023245" y="3101777"/>
            <a:ext cx="1028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400" b="1" dirty="0">
                <a:latin typeface="Verdana" pitchFamily="34" charset="0"/>
              </a:rPr>
              <a:t>Local RF</a:t>
            </a:r>
          </a:p>
          <a:p>
            <a:pPr algn="ctr" eaLnBrk="1" hangingPunct="1"/>
            <a:endParaRPr lang="it-IT" sz="1400" b="1" dirty="0">
              <a:latin typeface="Verdana" pitchFamily="34" charset="0"/>
            </a:endParaRPr>
          </a:p>
        </p:txBody>
      </p:sp>
      <p:sp>
        <p:nvSpPr>
          <p:cNvPr id="3095" name="Text Box 33"/>
          <p:cNvSpPr txBox="1">
            <a:spLocks noChangeArrowheads="1"/>
          </p:cNvSpPr>
          <p:nvPr/>
        </p:nvSpPr>
        <p:spPr bwMode="auto">
          <a:xfrm>
            <a:off x="4932040" y="4158977"/>
            <a:ext cx="1027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400" b="1">
                <a:latin typeface="Verdana" pitchFamily="34" charset="0"/>
              </a:rPr>
              <a:t>Local RF</a:t>
            </a:r>
          </a:p>
          <a:p>
            <a:pPr algn="ctr" eaLnBrk="1" hangingPunct="1"/>
            <a:endParaRPr lang="it-IT" sz="1400" b="1">
              <a:latin typeface="Verdana" pitchFamily="34" charset="0"/>
            </a:endParaRPr>
          </a:p>
        </p:txBody>
      </p:sp>
      <p:graphicFrame>
        <p:nvGraphicFramePr>
          <p:cNvPr id="30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91560"/>
              </p:ext>
            </p:extLst>
          </p:nvPr>
        </p:nvGraphicFramePr>
        <p:xfrm>
          <a:off x="2740025" y="3589425"/>
          <a:ext cx="3270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Equation" r:id="rId4" imgW="253800" imgH="279360" progId="Equation.3">
                  <p:embed/>
                </p:oleObj>
              </mc:Choice>
              <mc:Fallback>
                <p:oleObj name="Equation" r:id="rId4" imgW="253800" imgH="27936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3589425"/>
                        <a:ext cx="3270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223159"/>
              </p:ext>
            </p:extLst>
          </p:nvPr>
        </p:nvGraphicFramePr>
        <p:xfrm>
          <a:off x="6300788" y="3559262"/>
          <a:ext cx="32861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Equation" r:id="rId6" imgW="253800" imgH="279360" progId="Equation.3">
                  <p:embed/>
                </p:oleObj>
              </mc:Choice>
              <mc:Fallback>
                <p:oleObj name="Equation" r:id="rId6" imgW="253800" imgH="27936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559262"/>
                        <a:ext cx="328612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6" name="Oval 36"/>
          <p:cNvSpPr>
            <a:spLocks noChangeArrowheads="1"/>
          </p:cNvSpPr>
          <p:nvPr/>
        </p:nvSpPr>
        <p:spPr bwMode="auto">
          <a:xfrm rot="6045601">
            <a:off x="3125788" y="3795800"/>
            <a:ext cx="122237" cy="12223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sp>
        <p:nvSpPr>
          <p:cNvPr id="3097" name="Oval 37"/>
          <p:cNvSpPr>
            <a:spLocks noChangeArrowheads="1"/>
          </p:cNvSpPr>
          <p:nvPr/>
        </p:nvSpPr>
        <p:spPr bwMode="auto">
          <a:xfrm rot="6045601">
            <a:off x="6153150" y="3819612"/>
            <a:ext cx="122238" cy="1222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  <p:graphicFrame>
        <p:nvGraphicFramePr>
          <p:cNvPr id="307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797864"/>
              </p:ext>
            </p:extLst>
          </p:nvPr>
        </p:nvGraphicFramePr>
        <p:xfrm>
          <a:off x="1631950" y="3521162"/>
          <a:ext cx="4937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8" imgW="342720" imgH="304560" progId="Equation.3">
                  <p:embed/>
                </p:oleObj>
              </mc:Choice>
              <mc:Fallback>
                <p:oleObj name="Equation" r:id="rId8" imgW="342720" imgH="3045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3521162"/>
                        <a:ext cx="4937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924975"/>
              </p:ext>
            </p:extLst>
          </p:nvPr>
        </p:nvGraphicFramePr>
        <p:xfrm>
          <a:off x="7037388" y="3427500"/>
          <a:ext cx="4937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Equation" r:id="rId10" imgW="342720" imgH="304560" progId="Equation.3">
                  <p:embed/>
                </p:oleObj>
              </mc:Choice>
              <mc:Fallback>
                <p:oleObj name="Equation" r:id="rId10" imgW="342720" imgH="30456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7388" y="3427500"/>
                        <a:ext cx="4937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98" name="Group 43"/>
          <p:cNvGrpSpPr>
            <a:grpSpLocks/>
          </p:cNvGrpSpPr>
          <p:nvPr/>
        </p:nvGrpSpPr>
        <p:grpSpPr bwMode="auto">
          <a:xfrm>
            <a:off x="7981950" y="3749762"/>
            <a:ext cx="609600" cy="800100"/>
            <a:chOff x="1963" y="2064"/>
            <a:chExt cx="240" cy="288"/>
          </a:xfrm>
        </p:grpSpPr>
        <p:sp>
          <p:nvSpPr>
            <p:cNvPr id="3099" name="Line 44"/>
            <p:cNvSpPr>
              <a:spLocks noChangeShapeType="1"/>
            </p:cNvSpPr>
            <p:nvPr/>
          </p:nvSpPr>
          <p:spPr bwMode="auto">
            <a:xfrm>
              <a:off x="1968" y="2064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0" name="Line 45"/>
            <p:cNvSpPr>
              <a:spLocks noChangeShapeType="1"/>
            </p:cNvSpPr>
            <p:nvPr/>
          </p:nvSpPr>
          <p:spPr bwMode="auto">
            <a:xfrm flipH="1">
              <a:off x="1963" y="2347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1" name="Line 46"/>
            <p:cNvSpPr>
              <a:spLocks noChangeShapeType="1"/>
            </p:cNvSpPr>
            <p:nvPr/>
          </p:nvSpPr>
          <p:spPr bwMode="auto">
            <a:xfrm flipH="1">
              <a:off x="1968" y="2155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080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34130"/>
              </p:ext>
            </p:extLst>
          </p:nvPr>
        </p:nvGraphicFramePr>
        <p:xfrm>
          <a:off x="4025521" y="3686547"/>
          <a:ext cx="3476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Equation" r:id="rId12" imgW="241200" imgH="304560" progId="Equation.3">
                  <p:embed/>
                </p:oleObj>
              </mc:Choice>
              <mc:Fallback>
                <p:oleObj name="Equation" r:id="rId12" imgW="241200" imgH="3045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521" y="3686547"/>
                        <a:ext cx="3476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707409"/>
              </p:ext>
            </p:extLst>
          </p:nvPr>
        </p:nvGraphicFramePr>
        <p:xfrm>
          <a:off x="5084763" y="3002050"/>
          <a:ext cx="34766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Equation" r:id="rId14" imgW="241200" imgH="304560" progId="Equation.3">
                  <p:embed/>
                </p:oleObj>
              </mc:Choice>
              <mc:Fallback>
                <p:oleObj name="Equation" r:id="rId14" imgW="241200" imgH="3045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3002050"/>
                        <a:ext cx="34766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9"/>
          <p:cNvSpPr>
            <a:spLocks noChangeShapeType="1"/>
          </p:cNvSpPr>
          <p:nvPr/>
        </p:nvSpPr>
        <p:spPr bwMode="auto">
          <a:xfrm>
            <a:off x="4046339" y="5473954"/>
            <a:ext cx="22801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3303886" y="4869160"/>
            <a:ext cx="7136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it-IT" sz="1200" b="1" dirty="0">
                <a:latin typeface="Calibri" pitchFamily="34" charset="0"/>
              </a:rPr>
              <a:t>OFFLINE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2748081" y="6104704"/>
            <a:ext cx="590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SCENE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3466725" y="5271491"/>
            <a:ext cx="697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it-IT" sz="1200" b="1">
                <a:latin typeface="Calibri" pitchFamily="34" charset="0"/>
              </a:rPr>
              <a:t>MODEL </a:t>
            </a:r>
          </a:p>
          <a:p>
            <a:pPr algn="ctr" eaLnBrk="1" hangingPunct="1"/>
            <a:r>
              <a:rPr lang="it-IT" sz="1200" b="1">
                <a:latin typeface="Calibri" pitchFamily="34" charset="0"/>
              </a:rPr>
              <a:t>VIEWS</a:t>
            </a:r>
          </a:p>
        </p:txBody>
      </p:sp>
      <p:sp>
        <p:nvSpPr>
          <p:cNvPr id="46" name="AutoShape 37"/>
          <p:cNvSpPr>
            <a:spLocks noChangeArrowheads="1"/>
          </p:cNvSpPr>
          <p:nvPr/>
        </p:nvSpPr>
        <p:spPr bwMode="auto">
          <a:xfrm>
            <a:off x="3362282" y="5109262"/>
            <a:ext cx="2936442" cy="793629"/>
          </a:xfrm>
          <a:prstGeom prst="flowChartAlternateProcess">
            <a:avLst/>
          </a:prstGeom>
          <a:noFill/>
          <a:ln w="38100">
            <a:solidFill>
              <a:srgbClr val="FF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200" b="1"/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flipV="1">
            <a:off x="2995226" y="6333124"/>
            <a:ext cx="3044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4089440" y="633312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6026212" y="6339614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1" name="AutoShape 50"/>
          <p:cNvSpPr>
            <a:spLocks noChangeArrowheads="1"/>
          </p:cNvSpPr>
          <p:nvPr/>
        </p:nvSpPr>
        <p:spPr bwMode="auto">
          <a:xfrm>
            <a:off x="6213911" y="6072259"/>
            <a:ext cx="789725" cy="523029"/>
          </a:xfrm>
          <a:prstGeom prst="roundRect">
            <a:avLst>
              <a:gd name="adj" fmla="val 16667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Geometric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Validation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2" name="AutoShape 51"/>
          <p:cNvSpPr>
            <a:spLocks noChangeArrowheads="1"/>
          </p:cNvSpPr>
          <p:nvPr/>
        </p:nvSpPr>
        <p:spPr bwMode="auto">
          <a:xfrm>
            <a:off x="7196896" y="6070960"/>
            <a:ext cx="791116" cy="52173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>
                <a:latin typeface="Calibri" pitchFamily="34" charset="0"/>
              </a:rPr>
              <a:t>Best-view</a:t>
            </a:r>
          </a:p>
          <a:p>
            <a:pPr algn="ctr"/>
            <a:r>
              <a:rPr lang="it-IT" sz="1200" b="1">
                <a:latin typeface="Calibri" pitchFamily="34" charset="0"/>
              </a:rPr>
              <a:t>Selection</a:t>
            </a:r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7002245" y="6342210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4" name="Line 58"/>
          <p:cNvSpPr>
            <a:spLocks noChangeShapeType="1"/>
          </p:cNvSpPr>
          <p:nvPr/>
        </p:nvSpPr>
        <p:spPr bwMode="auto">
          <a:xfrm>
            <a:off x="5634131" y="5733522"/>
            <a:ext cx="0" cy="338737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5" name="Line 48"/>
          <p:cNvSpPr>
            <a:spLocks noChangeShapeType="1"/>
          </p:cNvSpPr>
          <p:nvPr/>
        </p:nvSpPr>
        <p:spPr bwMode="auto">
          <a:xfrm>
            <a:off x="5059912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>
            <a:off x="5061302" y="5483039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7" name="AutoShape 51"/>
          <p:cNvSpPr>
            <a:spLocks noChangeArrowheads="1"/>
          </p:cNvSpPr>
          <p:nvPr/>
        </p:nvSpPr>
        <p:spPr bwMode="auto">
          <a:xfrm>
            <a:off x="8186854" y="6084405"/>
            <a:ext cx="79250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Pose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Estimation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58" name="Line 52"/>
          <p:cNvSpPr>
            <a:spLocks noChangeShapeType="1"/>
          </p:cNvSpPr>
          <p:nvPr/>
        </p:nvSpPr>
        <p:spPr bwMode="auto">
          <a:xfrm>
            <a:off x="7979669" y="6340911"/>
            <a:ext cx="189089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00"/>
          </a:p>
        </p:txBody>
      </p:sp>
      <p:sp>
        <p:nvSpPr>
          <p:cNvPr id="59" name="AutoShape 11"/>
          <p:cNvSpPr>
            <a:spLocks noChangeArrowheads="1"/>
          </p:cNvSpPr>
          <p:nvPr/>
        </p:nvSpPr>
        <p:spPr bwMode="auto">
          <a:xfrm>
            <a:off x="4264978" y="5231283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auto">
          <a:xfrm>
            <a:off x="3278219" y="607851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Detection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61" name="AutoShape 11"/>
          <p:cNvSpPr>
            <a:spLocks noChangeArrowheads="1"/>
          </p:cNvSpPr>
          <p:nvPr/>
        </p:nvSpPr>
        <p:spPr bwMode="auto">
          <a:xfrm>
            <a:off x="5246512" y="5219675"/>
            <a:ext cx="78972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62" name="AutoShape 47"/>
          <p:cNvSpPr>
            <a:spLocks noChangeArrowheads="1"/>
          </p:cNvSpPr>
          <p:nvPr/>
        </p:nvSpPr>
        <p:spPr bwMode="auto">
          <a:xfrm>
            <a:off x="4264918" y="6078405"/>
            <a:ext cx="791116" cy="52303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 </a:t>
            </a:r>
          </a:p>
          <a:p>
            <a:pPr algn="ctr"/>
            <a:r>
              <a:rPr lang="it-IT" sz="1200" b="1" dirty="0" smtClean="0">
                <a:latin typeface="Calibri" pitchFamily="34" charset="0"/>
              </a:rPr>
              <a:t>Description</a:t>
            </a:r>
            <a:endParaRPr lang="it-IT" sz="1200" b="1" dirty="0">
              <a:latin typeface="Calibri" pitchFamily="34" charset="0"/>
            </a:endParaRPr>
          </a:p>
        </p:txBody>
      </p:sp>
      <p:sp>
        <p:nvSpPr>
          <p:cNvPr id="63" name="AutoShape 44"/>
          <p:cNvSpPr>
            <a:spLocks noChangeArrowheads="1"/>
          </p:cNvSpPr>
          <p:nvPr/>
        </p:nvSpPr>
        <p:spPr bwMode="auto">
          <a:xfrm>
            <a:off x="5235098" y="6072259"/>
            <a:ext cx="791115" cy="52302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it-IT" sz="1200" b="1" dirty="0" smtClean="0">
                <a:latin typeface="Calibri" pitchFamily="34" charset="0"/>
              </a:rPr>
              <a:t>Feature</a:t>
            </a:r>
            <a:endParaRPr lang="it-IT" sz="1200" b="1" dirty="0">
              <a:latin typeface="Calibri" pitchFamily="34" charset="0"/>
            </a:endParaRPr>
          </a:p>
          <a:p>
            <a:pPr algn="ctr"/>
            <a:r>
              <a:rPr lang="it-IT" sz="1200" b="1" dirty="0">
                <a:latin typeface="Calibri" pitchFamily="34" charset="0"/>
              </a:rPr>
              <a:t>Matching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Personalizzato 14">
      <a:dk1>
        <a:sysClr val="windowText" lastClr="000000"/>
      </a:dk1>
      <a:lt1>
        <a:sysClr val="window" lastClr="FFFFFF"/>
      </a:lt1>
      <a:dk2>
        <a:srgbClr val="0E388C"/>
      </a:dk2>
      <a:lt2>
        <a:srgbClr val="0E388C"/>
      </a:lt2>
      <a:accent1>
        <a:srgbClr val="94B6D2"/>
      </a:accent1>
      <a:accent2>
        <a:srgbClr val="0E388C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alizzato 14">
    <a:dk1>
      <a:sysClr val="windowText" lastClr="000000"/>
    </a:dk1>
    <a:lt1>
      <a:sysClr val="window" lastClr="FFFFFF"/>
    </a:lt1>
    <a:dk2>
      <a:srgbClr val="0E388C"/>
    </a:dk2>
    <a:lt2>
      <a:srgbClr val="0E388C"/>
    </a:lt2>
    <a:accent1>
      <a:srgbClr val="94B6D2"/>
    </a:accent1>
    <a:accent2>
      <a:srgbClr val="0E388C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6730</TotalTime>
  <Words>995</Words>
  <Application>Microsoft Office PowerPoint</Application>
  <PresentationFormat>On-screen Show (4:3)</PresentationFormat>
  <Paragraphs>280</Paragraphs>
  <Slides>14</Slides>
  <Notes>6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Luna</vt:lpstr>
      <vt:lpstr>Equation</vt:lpstr>
      <vt:lpstr>RGB-D object recognition and localization with clutter and occlusions</vt:lpstr>
      <vt:lpstr>PowerPoint Presentation</vt:lpstr>
      <vt:lpstr>Work Flow</vt:lpstr>
      <vt:lpstr>2D/3D feature detection</vt:lpstr>
      <vt:lpstr>2D/3D feature description</vt:lpstr>
      <vt:lpstr>The SHOT descriptor</vt:lpstr>
      <vt:lpstr>The C-SHOT descriptor</vt:lpstr>
      <vt:lpstr>Feature Matching</vt:lpstr>
      <vt:lpstr>Geometric Validation (1)</vt:lpstr>
      <vt:lpstr>PowerPoint Presentation</vt:lpstr>
      <vt:lpstr>Geometric Validation (3)</vt:lpstr>
      <vt:lpstr>Best-view selection and Pose Estimation</vt:lpstr>
      <vt:lpstr>Demo Video</vt:lpstr>
      <vt:lpstr>RGB-D object recognition and localization with clutter and occlusions</vt:lpstr>
    </vt:vector>
  </TitlesOfParts>
  <Company>CVLab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Visual Search by Natural Tag using Smart-M3</dc:title>
  <dc:creator>Alessandro Franchi</dc:creator>
  <cp:lastModifiedBy>Fede</cp:lastModifiedBy>
  <cp:revision>862</cp:revision>
  <dcterms:created xsi:type="dcterms:W3CDTF">2010-02-18T08:46:43Z</dcterms:created>
  <dcterms:modified xsi:type="dcterms:W3CDTF">2011-04-06T17:48:45Z</dcterms:modified>
</cp:coreProperties>
</file>